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sldIdLst>
    <p:sldId id="256" r:id="rId2"/>
    <p:sldId id="286" r:id="rId3"/>
    <p:sldId id="259" r:id="rId4"/>
    <p:sldId id="257" r:id="rId5"/>
    <p:sldId id="261" r:id="rId6"/>
    <p:sldId id="263" r:id="rId7"/>
    <p:sldId id="265" r:id="rId8"/>
    <p:sldId id="266" r:id="rId9"/>
    <p:sldId id="270" r:id="rId10"/>
    <p:sldId id="271" r:id="rId11"/>
    <p:sldId id="272" r:id="rId12"/>
    <p:sldId id="273" r:id="rId13"/>
    <p:sldId id="275" r:id="rId14"/>
    <p:sldId id="276" r:id="rId15"/>
    <p:sldId id="283" r:id="rId16"/>
    <p:sldId id="278" r:id="rId17"/>
    <p:sldId id="279" r:id="rId18"/>
    <p:sldId id="285" r:id="rId19"/>
    <p:sldId id="281" r:id="rId20"/>
    <p:sldId id="282"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p:cViewPr varScale="1">
        <p:scale>
          <a:sx n="69" d="100"/>
          <a:sy n="69" d="100"/>
        </p:scale>
        <p:origin x="136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935291-0D10-43D7-AF74-80E789853BD7}"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ru-RU"/>
        </a:p>
      </dgm:t>
    </dgm:pt>
    <dgm:pt modelId="{C4C24F79-FE31-4D0B-9138-8FC0C07D2334}">
      <dgm:prSet phldrT="[Текст]"/>
      <dgm:spPr/>
      <dgm:t>
        <a:bodyPr/>
        <a:lstStyle/>
        <a:p>
          <a:r>
            <a:rPr lang="kk-KZ" dirty="0" smtClean="0"/>
            <a:t>Гемопоэтикалық б.ж</a:t>
          </a:r>
          <a:endParaRPr lang="ru-RU" dirty="0"/>
        </a:p>
      </dgm:t>
    </dgm:pt>
    <dgm:pt modelId="{78EED3DA-75FF-4AA1-8FBB-37B7078D7655}" type="parTrans" cxnId="{4D8B42D9-4CEB-46C4-B414-3CEE48627F3D}">
      <dgm:prSet/>
      <dgm:spPr/>
      <dgm:t>
        <a:bodyPr/>
        <a:lstStyle/>
        <a:p>
          <a:endParaRPr lang="ru-RU"/>
        </a:p>
      </dgm:t>
    </dgm:pt>
    <dgm:pt modelId="{EB11DE03-7096-4E2B-AD0C-0A7C5FA8A9C4}" type="sibTrans" cxnId="{4D8B42D9-4CEB-46C4-B414-3CEE48627F3D}">
      <dgm:prSet/>
      <dgm:spPr/>
      <dgm:t>
        <a:bodyPr/>
        <a:lstStyle/>
        <a:p>
          <a:endParaRPr lang="ru-RU"/>
        </a:p>
      </dgm:t>
    </dgm:pt>
    <dgm:pt modelId="{A794D5BB-8D14-4EE6-8381-C16F1F23E741}">
      <dgm:prSet phldrT="[Текст]"/>
      <dgm:spPr/>
      <dgm:t>
        <a:bodyPr/>
        <a:lstStyle/>
        <a:p>
          <a:endParaRPr lang="ru-RU" dirty="0"/>
        </a:p>
      </dgm:t>
    </dgm:pt>
    <dgm:pt modelId="{1E9201AB-56F8-4702-A131-DBA78803C069}" type="parTrans" cxnId="{8EB84056-65D4-4356-A236-6F1FB52CE440}">
      <dgm:prSet/>
      <dgm:spPr/>
      <dgm:t>
        <a:bodyPr/>
        <a:lstStyle/>
        <a:p>
          <a:endParaRPr lang="ru-RU"/>
        </a:p>
      </dgm:t>
    </dgm:pt>
    <dgm:pt modelId="{076015E6-4E54-4D5B-9985-3A628041830F}" type="sibTrans" cxnId="{8EB84056-65D4-4356-A236-6F1FB52CE440}">
      <dgm:prSet/>
      <dgm:spPr/>
      <dgm:t>
        <a:bodyPr/>
        <a:lstStyle/>
        <a:p>
          <a:endParaRPr lang="ru-RU"/>
        </a:p>
      </dgm:t>
    </dgm:pt>
    <dgm:pt modelId="{2FA33144-428A-482D-BA2D-1E1AA0629422}">
      <dgm:prSet phldrT="[Текст]"/>
      <dgm:spPr/>
      <dgm:t>
        <a:bodyPr/>
        <a:lstStyle/>
        <a:p>
          <a:r>
            <a:rPr lang="kk-KZ" dirty="0" smtClean="0"/>
            <a:t>Региональды  б.ж</a:t>
          </a:r>
          <a:endParaRPr lang="ru-RU" dirty="0"/>
        </a:p>
      </dgm:t>
    </dgm:pt>
    <dgm:pt modelId="{354D3655-ECB3-4C24-85DB-35CF260D1CD6}" type="parTrans" cxnId="{B31694C7-E377-4B01-AD82-3E97E8E619C4}">
      <dgm:prSet/>
      <dgm:spPr/>
      <dgm:t>
        <a:bodyPr/>
        <a:lstStyle/>
        <a:p>
          <a:endParaRPr lang="ru-RU"/>
        </a:p>
      </dgm:t>
    </dgm:pt>
    <dgm:pt modelId="{CB25DF76-9527-4DA3-B235-6AF3245EB204}" type="sibTrans" cxnId="{B31694C7-E377-4B01-AD82-3E97E8E619C4}">
      <dgm:prSet/>
      <dgm:spPr/>
      <dgm:t>
        <a:bodyPr/>
        <a:lstStyle/>
        <a:p>
          <a:endParaRPr lang="ru-RU"/>
        </a:p>
      </dgm:t>
    </dgm:pt>
    <dgm:pt modelId="{54F678AA-DD71-4271-9D0E-5F9344B7352C}">
      <dgm:prSet phldrT="[Текст]"/>
      <dgm:spPr/>
      <dgm:t>
        <a:bodyPr/>
        <a:lstStyle/>
        <a:p>
          <a:endParaRPr lang="ru-RU" dirty="0"/>
        </a:p>
      </dgm:t>
    </dgm:pt>
    <dgm:pt modelId="{2DF40692-46E7-4E60-AC3D-2B2E74DA1D7D}" type="parTrans" cxnId="{958B0CBE-9C42-4E9F-89BB-5802AF31BEE5}">
      <dgm:prSet/>
      <dgm:spPr/>
      <dgm:t>
        <a:bodyPr/>
        <a:lstStyle/>
        <a:p>
          <a:endParaRPr lang="ru-RU"/>
        </a:p>
      </dgm:t>
    </dgm:pt>
    <dgm:pt modelId="{9EE737B1-1EAF-4F84-BD72-A7C5E76F911E}" type="sibTrans" cxnId="{958B0CBE-9C42-4E9F-89BB-5802AF31BEE5}">
      <dgm:prSet/>
      <dgm:spPr/>
      <dgm:t>
        <a:bodyPr/>
        <a:lstStyle/>
        <a:p>
          <a:endParaRPr lang="ru-RU"/>
        </a:p>
      </dgm:t>
    </dgm:pt>
    <dgm:pt modelId="{DB1E628B-E296-4DBD-9AC4-B114494C2E8C}">
      <dgm:prSet phldrT="[Текст]"/>
      <dgm:spPr/>
      <dgm:t>
        <a:bodyPr/>
        <a:lstStyle/>
        <a:p>
          <a:r>
            <a:rPr lang="kk-KZ" dirty="0" smtClean="0"/>
            <a:t>Мезенхималық б.ж</a:t>
          </a:r>
          <a:endParaRPr lang="ru-RU" dirty="0"/>
        </a:p>
      </dgm:t>
    </dgm:pt>
    <dgm:pt modelId="{3F644046-9E1C-42FB-9B26-CE07E895F9FC}" type="parTrans" cxnId="{E1EA328C-50DE-4FA8-90F7-84A621231933}">
      <dgm:prSet/>
      <dgm:spPr/>
      <dgm:t>
        <a:bodyPr/>
        <a:lstStyle/>
        <a:p>
          <a:endParaRPr lang="ru-RU"/>
        </a:p>
      </dgm:t>
    </dgm:pt>
    <dgm:pt modelId="{5C5B0F0C-A04A-4F5D-8B0A-2F99A17E0A85}" type="sibTrans" cxnId="{E1EA328C-50DE-4FA8-90F7-84A621231933}">
      <dgm:prSet/>
      <dgm:spPr/>
      <dgm:t>
        <a:bodyPr/>
        <a:lstStyle/>
        <a:p>
          <a:endParaRPr lang="ru-RU"/>
        </a:p>
      </dgm:t>
    </dgm:pt>
    <dgm:pt modelId="{6EEBAEF4-687D-4D7A-B889-463F4287272A}">
      <dgm:prSet phldrT="[Текст]"/>
      <dgm:spPr/>
      <dgm:t>
        <a:bodyPr/>
        <a:lstStyle/>
        <a:p>
          <a:r>
            <a:rPr lang="kk-KZ" dirty="0" smtClean="0"/>
            <a:t>Ересек ағзаның б.ж</a:t>
          </a:r>
          <a:endParaRPr lang="ru-RU" dirty="0"/>
        </a:p>
      </dgm:t>
    </dgm:pt>
    <dgm:pt modelId="{315128B9-22F7-4351-B3DB-7AA53A1242AE}" type="parTrans" cxnId="{6332A6E1-DFC7-4853-97DB-0542BEC05355}">
      <dgm:prSet/>
      <dgm:spPr/>
      <dgm:t>
        <a:bodyPr/>
        <a:lstStyle/>
        <a:p>
          <a:endParaRPr lang="ru-RU"/>
        </a:p>
      </dgm:t>
    </dgm:pt>
    <dgm:pt modelId="{20BD6E7B-F3E1-4D07-BD8A-567E61211141}" type="sibTrans" cxnId="{6332A6E1-DFC7-4853-97DB-0542BEC05355}">
      <dgm:prSet/>
      <dgm:spPr/>
      <dgm:t>
        <a:bodyPr/>
        <a:lstStyle/>
        <a:p>
          <a:endParaRPr lang="ru-RU"/>
        </a:p>
      </dgm:t>
    </dgm:pt>
    <dgm:pt modelId="{2224331F-14B8-4D65-A583-E40092526B6E}">
      <dgm:prSet phldrT="[Текст]"/>
      <dgm:spPr/>
      <dgm:t>
        <a:bodyPr/>
        <a:lstStyle/>
        <a:p>
          <a:r>
            <a:rPr lang="kk-KZ" dirty="0" smtClean="0"/>
            <a:t>Эмбриональды б.ж</a:t>
          </a:r>
          <a:endParaRPr lang="ru-RU" dirty="0"/>
        </a:p>
      </dgm:t>
    </dgm:pt>
    <dgm:pt modelId="{DCBCA861-814A-4EBE-A3C5-59AD3C01AE74}" type="sibTrans" cxnId="{93388B99-C714-4DFC-BA5A-EE10DA278AD5}">
      <dgm:prSet/>
      <dgm:spPr/>
      <dgm:t>
        <a:bodyPr/>
        <a:lstStyle/>
        <a:p>
          <a:endParaRPr lang="ru-RU"/>
        </a:p>
      </dgm:t>
    </dgm:pt>
    <dgm:pt modelId="{4521AB70-2AE3-49ED-8C03-CEAF6D926029}" type="parTrans" cxnId="{93388B99-C714-4DFC-BA5A-EE10DA278AD5}">
      <dgm:prSet/>
      <dgm:spPr/>
      <dgm:t>
        <a:bodyPr/>
        <a:lstStyle/>
        <a:p>
          <a:endParaRPr lang="ru-RU"/>
        </a:p>
      </dgm:t>
    </dgm:pt>
    <dgm:pt modelId="{80A4C5BD-768E-4F9A-A0B8-F44676A9392D}" type="pres">
      <dgm:prSet presAssocID="{A1935291-0D10-43D7-AF74-80E789853BD7}" presName="linear" presStyleCnt="0">
        <dgm:presLayoutVars>
          <dgm:animLvl val="lvl"/>
          <dgm:resizeHandles val="exact"/>
        </dgm:presLayoutVars>
      </dgm:prSet>
      <dgm:spPr/>
      <dgm:t>
        <a:bodyPr/>
        <a:lstStyle/>
        <a:p>
          <a:endParaRPr lang="ru-RU"/>
        </a:p>
      </dgm:t>
    </dgm:pt>
    <dgm:pt modelId="{999E0B22-BF3F-4348-AAD9-621142055177}" type="pres">
      <dgm:prSet presAssocID="{2224331F-14B8-4D65-A583-E40092526B6E}" presName="parentText" presStyleLbl="node1" presStyleIdx="0" presStyleCnt="5" custLinFactY="46538" custLinFactNeighborX="1316" custLinFactNeighborY="100000">
        <dgm:presLayoutVars>
          <dgm:chMax val="0"/>
          <dgm:bulletEnabled val="1"/>
        </dgm:presLayoutVars>
      </dgm:prSet>
      <dgm:spPr/>
      <dgm:t>
        <a:bodyPr/>
        <a:lstStyle/>
        <a:p>
          <a:endParaRPr lang="ru-RU"/>
        </a:p>
      </dgm:t>
    </dgm:pt>
    <dgm:pt modelId="{79CD5098-464C-4790-A811-8511C7EFB464}" type="pres">
      <dgm:prSet presAssocID="{DCBCA861-814A-4EBE-A3C5-59AD3C01AE74}" presName="spacer" presStyleCnt="0"/>
      <dgm:spPr/>
      <dgm:t>
        <a:bodyPr/>
        <a:lstStyle/>
        <a:p>
          <a:endParaRPr lang="ru-RU"/>
        </a:p>
      </dgm:t>
    </dgm:pt>
    <dgm:pt modelId="{6C02A682-2816-416C-B6DF-78F690B58441}" type="pres">
      <dgm:prSet presAssocID="{C4C24F79-FE31-4D0B-9138-8FC0C07D2334}" presName="parentText" presStyleLbl="node1" presStyleIdx="1" presStyleCnt="5" custLinFactNeighborY="60196">
        <dgm:presLayoutVars>
          <dgm:chMax val="0"/>
          <dgm:bulletEnabled val="1"/>
        </dgm:presLayoutVars>
      </dgm:prSet>
      <dgm:spPr/>
      <dgm:t>
        <a:bodyPr/>
        <a:lstStyle/>
        <a:p>
          <a:endParaRPr lang="ru-RU"/>
        </a:p>
      </dgm:t>
    </dgm:pt>
    <dgm:pt modelId="{E312BAE4-2E96-4766-9650-27D12DF60781}" type="pres">
      <dgm:prSet presAssocID="{C4C24F79-FE31-4D0B-9138-8FC0C07D2334}" presName="childText" presStyleLbl="revTx" presStyleIdx="0" presStyleCnt="1">
        <dgm:presLayoutVars>
          <dgm:bulletEnabled val="1"/>
        </dgm:presLayoutVars>
      </dgm:prSet>
      <dgm:spPr/>
      <dgm:t>
        <a:bodyPr/>
        <a:lstStyle/>
        <a:p>
          <a:endParaRPr lang="ru-RU"/>
        </a:p>
      </dgm:t>
    </dgm:pt>
    <dgm:pt modelId="{CE35C641-6535-4CF5-87E4-E784875EE42C}" type="pres">
      <dgm:prSet presAssocID="{2FA33144-428A-482D-BA2D-1E1AA0629422}" presName="parentText" presStyleLbl="node1" presStyleIdx="2" presStyleCnt="5" custAng="0" custScaleY="99408" custLinFactY="-20959" custLinFactNeighborY="-100000">
        <dgm:presLayoutVars>
          <dgm:chMax val="0"/>
          <dgm:bulletEnabled val="1"/>
        </dgm:presLayoutVars>
      </dgm:prSet>
      <dgm:spPr/>
      <dgm:t>
        <a:bodyPr/>
        <a:lstStyle/>
        <a:p>
          <a:endParaRPr lang="ru-RU"/>
        </a:p>
      </dgm:t>
    </dgm:pt>
    <dgm:pt modelId="{02915533-F6D8-40CB-95D1-2FC011065082}" type="pres">
      <dgm:prSet presAssocID="{CB25DF76-9527-4DA3-B235-6AF3245EB204}" presName="spacer" presStyleCnt="0"/>
      <dgm:spPr/>
      <dgm:t>
        <a:bodyPr/>
        <a:lstStyle/>
        <a:p>
          <a:endParaRPr lang="ru-RU"/>
        </a:p>
      </dgm:t>
    </dgm:pt>
    <dgm:pt modelId="{CA84A3E9-4214-402F-84EB-8860AF192015}" type="pres">
      <dgm:prSet presAssocID="{DB1E628B-E296-4DBD-9AC4-B114494C2E8C}" presName="parentText" presStyleLbl="node1" presStyleIdx="3" presStyleCnt="5" custLinFactY="-20683" custLinFactNeighborX="1316" custLinFactNeighborY="-100000">
        <dgm:presLayoutVars>
          <dgm:chMax val="0"/>
          <dgm:bulletEnabled val="1"/>
        </dgm:presLayoutVars>
      </dgm:prSet>
      <dgm:spPr/>
      <dgm:t>
        <a:bodyPr/>
        <a:lstStyle/>
        <a:p>
          <a:endParaRPr lang="ru-RU"/>
        </a:p>
      </dgm:t>
    </dgm:pt>
    <dgm:pt modelId="{A2E0E8D0-0E26-4DC8-9530-478FC576AEEC}" type="pres">
      <dgm:prSet presAssocID="{5C5B0F0C-A04A-4F5D-8B0A-2F99A17E0A85}" presName="spacer" presStyleCnt="0"/>
      <dgm:spPr/>
      <dgm:t>
        <a:bodyPr/>
        <a:lstStyle/>
        <a:p>
          <a:endParaRPr lang="ru-RU"/>
        </a:p>
      </dgm:t>
    </dgm:pt>
    <dgm:pt modelId="{EAF35399-139D-452C-AE78-BF31FDFFE754}" type="pres">
      <dgm:prSet presAssocID="{6EEBAEF4-687D-4D7A-B889-463F4287272A}" presName="parentText" presStyleLbl="node1" presStyleIdx="4" presStyleCnt="5" custLinFactY="-20999" custLinFactNeighborX="1316" custLinFactNeighborY="-100000">
        <dgm:presLayoutVars>
          <dgm:chMax val="0"/>
          <dgm:bulletEnabled val="1"/>
        </dgm:presLayoutVars>
      </dgm:prSet>
      <dgm:spPr/>
      <dgm:t>
        <a:bodyPr/>
        <a:lstStyle/>
        <a:p>
          <a:endParaRPr lang="ru-RU"/>
        </a:p>
      </dgm:t>
    </dgm:pt>
  </dgm:ptLst>
  <dgm:cxnLst>
    <dgm:cxn modelId="{958B0CBE-9C42-4E9F-89BB-5802AF31BEE5}" srcId="{C4C24F79-FE31-4D0B-9138-8FC0C07D2334}" destId="{54F678AA-DD71-4271-9D0E-5F9344B7352C}" srcOrd="1" destOrd="0" parTransId="{2DF40692-46E7-4E60-AC3D-2B2E74DA1D7D}" sibTransId="{9EE737B1-1EAF-4F84-BD72-A7C5E76F911E}"/>
    <dgm:cxn modelId="{614BF6F7-D477-4931-B050-2FBFEDA22BC3}" type="presOf" srcId="{54F678AA-DD71-4271-9D0E-5F9344B7352C}" destId="{E312BAE4-2E96-4766-9650-27D12DF60781}" srcOrd="0" destOrd="1" presId="urn:microsoft.com/office/officeart/2005/8/layout/vList2"/>
    <dgm:cxn modelId="{7B2AD7B6-2515-41E8-9597-1E0B29B1E938}" type="presOf" srcId="{2224331F-14B8-4D65-A583-E40092526B6E}" destId="{999E0B22-BF3F-4348-AAD9-621142055177}" srcOrd="0" destOrd="0" presId="urn:microsoft.com/office/officeart/2005/8/layout/vList2"/>
    <dgm:cxn modelId="{4984406D-C848-43B2-8834-895F87E38E4C}" type="presOf" srcId="{6EEBAEF4-687D-4D7A-B889-463F4287272A}" destId="{EAF35399-139D-452C-AE78-BF31FDFFE754}" srcOrd="0" destOrd="0" presId="urn:microsoft.com/office/officeart/2005/8/layout/vList2"/>
    <dgm:cxn modelId="{1B9D6164-E220-46DA-8370-D70F91A949C0}" type="presOf" srcId="{C4C24F79-FE31-4D0B-9138-8FC0C07D2334}" destId="{6C02A682-2816-416C-B6DF-78F690B58441}" srcOrd="0" destOrd="0" presId="urn:microsoft.com/office/officeart/2005/8/layout/vList2"/>
    <dgm:cxn modelId="{B31694C7-E377-4B01-AD82-3E97E8E619C4}" srcId="{A1935291-0D10-43D7-AF74-80E789853BD7}" destId="{2FA33144-428A-482D-BA2D-1E1AA0629422}" srcOrd="2" destOrd="0" parTransId="{354D3655-ECB3-4C24-85DB-35CF260D1CD6}" sibTransId="{CB25DF76-9527-4DA3-B235-6AF3245EB204}"/>
    <dgm:cxn modelId="{1D2D916C-A6A3-4A25-BADE-797D3335D278}" type="presOf" srcId="{A794D5BB-8D14-4EE6-8381-C16F1F23E741}" destId="{E312BAE4-2E96-4766-9650-27D12DF60781}" srcOrd="0" destOrd="0" presId="urn:microsoft.com/office/officeart/2005/8/layout/vList2"/>
    <dgm:cxn modelId="{4D8B42D9-4CEB-46C4-B414-3CEE48627F3D}" srcId="{A1935291-0D10-43D7-AF74-80E789853BD7}" destId="{C4C24F79-FE31-4D0B-9138-8FC0C07D2334}" srcOrd="1" destOrd="0" parTransId="{78EED3DA-75FF-4AA1-8FBB-37B7078D7655}" sibTransId="{EB11DE03-7096-4E2B-AD0C-0A7C5FA8A9C4}"/>
    <dgm:cxn modelId="{8F692890-2EC2-4EE2-8478-DCC7332D6E65}" type="presOf" srcId="{A1935291-0D10-43D7-AF74-80E789853BD7}" destId="{80A4C5BD-768E-4F9A-A0B8-F44676A9392D}" srcOrd="0" destOrd="0" presId="urn:microsoft.com/office/officeart/2005/8/layout/vList2"/>
    <dgm:cxn modelId="{CEE1E725-CDD6-4657-938D-52A1CE80C8F0}" type="presOf" srcId="{DB1E628B-E296-4DBD-9AC4-B114494C2E8C}" destId="{CA84A3E9-4214-402F-84EB-8860AF192015}" srcOrd="0" destOrd="0" presId="urn:microsoft.com/office/officeart/2005/8/layout/vList2"/>
    <dgm:cxn modelId="{8EB84056-65D4-4356-A236-6F1FB52CE440}" srcId="{C4C24F79-FE31-4D0B-9138-8FC0C07D2334}" destId="{A794D5BB-8D14-4EE6-8381-C16F1F23E741}" srcOrd="0" destOrd="0" parTransId="{1E9201AB-56F8-4702-A131-DBA78803C069}" sibTransId="{076015E6-4E54-4D5B-9985-3A628041830F}"/>
    <dgm:cxn modelId="{6332A6E1-DFC7-4853-97DB-0542BEC05355}" srcId="{A1935291-0D10-43D7-AF74-80E789853BD7}" destId="{6EEBAEF4-687D-4D7A-B889-463F4287272A}" srcOrd="4" destOrd="0" parTransId="{315128B9-22F7-4351-B3DB-7AA53A1242AE}" sibTransId="{20BD6E7B-F3E1-4D07-BD8A-567E61211141}"/>
    <dgm:cxn modelId="{CDF682DB-CF2A-4A2C-8FC0-3BC97700B5C4}" type="presOf" srcId="{2FA33144-428A-482D-BA2D-1E1AA0629422}" destId="{CE35C641-6535-4CF5-87E4-E784875EE42C}" srcOrd="0" destOrd="0" presId="urn:microsoft.com/office/officeart/2005/8/layout/vList2"/>
    <dgm:cxn modelId="{E1EA328C-50DE-4FA8-90F7-84A621231933}" srcId="{A1935291-0D10-43D7-AF74-80E789853BD7}" destId="{DB1E628B-E296-4DBD-9AC4-B114494C2E8C}" srcOrd="3" destOrd="0" parTransId="{3F644046-9E1C-42FB-9B26-CE07E895F9FC}" sibTransId="{5C5B0F0C-A04A-4F5D-8B0A-2F99A17E0A85}"/>
    <dgm:cxn modelId="{93388B99-C714-4DFC-BA5A-EE10DA278AD5}" srcId="{A1935291-0D10-43D7-AF74-80E789853BD7}" destId="{2224331F-14B8-4D65-A583-E40092526B6E}" srcOrd="0" destOrd="0" parTransId="{4521AB70-2AE3-49ED-8C03-CEAF6D926029}" sibTransId="{DCBCA861-814A-4EBE-A3C5-59AD3C01AE74}"/>
    <dgm:cxn modelId="{B8B80321-F3AB-49D4-80D1-B94241DF803E}" type="presParOf" srcId="{80A4C5BD-768E-4F9A-A0B8-F44676A9392D}" destId="{999E0B22-BF3F-4348-AAD9-621142055177}" srcOrd="0" destOrd="0" presId="urn:microsoft.com/office/officeart/2005/8/layout/vList2"/>
    <dgm:cxn modelId="{272E7718-DC75-4F3B-AD44-D206D808574B}" type="presParOf" srcId="{80A4C5BD-768E-4F9A-A0B8-F44676A9392D}" destId="{79CD5098-464C-4790-A811-8511C7EFB464}" srcOrd="1" destOrd="0" presId="urn:microsoft.com/office/officeart/2005/8/layout/vList2"/>
    <dgm:cxn modelId="{D2D8BCA6-9A54-4AFD-9EFE-FBFCC115D9C1}" type="presParOf" srcId="{80A4C5BD-768E-4F9A-A0B8-F44676A9392D}" destId="{6C02A682-2816-416C-B6DF-78F690B58441}" srcOrd="2" destOrd="0" presId="urn:microsoft.com/office/officeart/2005/8/layout/vList2"/>
    <dgm:cxn modelId="{5B5DE6E7-3B93-4A05-B50F-505C6BE3B2C3}" type="presParOf" srcId="{80A4C5BD-768E-4F9A-A0B8-F44676A9392D}" destId="{E312BAE4-2E96-4766-9650-27D12DF60781}" srcOrd="3" destOrd="0" presId="urn:microsoft.com/office/officeart/2005/8/layout/vList2"/>
    <dgm:cxn modelId="{77E7C873-1F02-4AF8-BECC-04A8058C6EB5}" type="presParOf" srcId="{80A4C5BD-768E-4F9A-A0B8-F44676A9392D}" destId="{CE35C641-6535-4CF5-87E4-E784875EE42C}" srcOrd="4" destOrd="0" presId="urn:microsoft.com/office/officeart/2005/8/layout/vList2"/>
    <dgm:cxn modelId="{3C9457B5-1BBB-4EE9-A9B2-AA287E8E2A3A}" type="presParOf" srcId="{80A4C5BD-768E-4F9A-A0B8-F44676A9392D}" destId="{02915533-F6D8-40CB-95D1-2FC011065082}" srcOrd="5" destOrd="0" presId="urn:microsoft.com/office/officeart/2005/8/layout/vList2"/>
    <dgm:cxn modelId="{2DD9D581-C237-43CD-99DE-39348A84E016}" type="presParOf" srcId="{80A4C5BD-768E-4F9A-A0B8-F44676A9392D}" destId="{CA84A3E9-4214-402F-84EB-8860AF192015}" srcOrd="6" destOrd="0" presId="urn:microsoft.com/office/officeart/2005/8/layout/vList2"/>
    <dgm:cxn modelId="{FD57CEA2-B568-45DF-86F3-FC4C73D8BEC9}" type="presParOf" srcId="{80A4C5BD-768E-4F9A-A0B8-F44676A9392D}" destId="{A2E0E8D0-0E26-4DC8-9530-478FC576AEEC}" srcOrd="7" destOrd="0" presId="urn:microsoft.com/office/officeart/2005/8/layout/vList2"/>
    <dgm:cxn modelId="{58DC509A-AF6C-4225-837C-EB26BD1506E9}" type="presParOf" srcId="{80A4C5BD-768E-4F9A-A0B8-F44676A9392D}" destId="{EAF35399-139D-452C-AE78-BF31FDFFE754}"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E0B22-BF3F-4348-AAD9-621142055177}">
      <dsp:nvSpPr>
        <dsp:cNvPr id="0" name=""/>
        <dsp:cNvSpPr/>
      </dsp:nvSpPr>
      <dsp:spPr>
        <a:xfrm>
          <a:off x="0" y="500069"/>
          <a:ext cx="5429288" cy="767520"/>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kk-KZ" sz="3100" kern="1200" dirty="0" smtClean="0"/>
            <a:t>Эмбриональды б.ж</a:t>
          </a:r>
          <a:endParaRPr lang="ru-RU" sz="3100" kern="1200" dirty="0"/>
        </a:p>
      </dsp:txBody>
      <dsp:txXfrm>
        <a:off x="37467" y="537536"/>
        <a:ext cx="5354354" cy="692586"/>
      </dsp:txXfrm>
    </dsp:sp>
    <dsp:sp modelId="{6C02A682-2816-416C-B6DF-78F690B58441}">
      <dsp:nvSpPr>
        <dsp:cNvPr id="0" name=""/>
        <dsp:cNvSpPr/>
      </dsp:nvSpPr>
      <dsp:spPr>
        <a:xfrm>
          <a:off x="0" y="1428760"/>
          <a:ext cx="5429288" cy="767520"/>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kk-KZ" sz="3100" kern="1200" dirty="0" smtClean="0"/>
            <a:t>Гемопоэтикалық б.ж</a:t>
          </a:r>
          <a:endParaRPr lang="ru-RU" sz="3100" kern="1200" dirty="0"/>
        </a:p>
      </dsp:txBody>
      <dsp:txXfrm>
        <a:off x="37467" y="1466227"/>
        <a:ext cx="5354354" cy="692586"/>
      </dsp:txXfrm>
    </dsp:sp>
    <dsp:sp modelId="{E312BAE4-2E96-4766-9650-27D12DF60781}">
      <dsp:nvSpPr>
        <dsp:cNvPr id="0" name=""/>
        <dsp:cNvSpPr/>
      </dsp:nvSpPr>
      <dsp:spPr>
        <a:xfrm>
          <a:off x="0" y="1677920"/>
          <a:ext cx="5429288"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380" tIns="39370" rIns="220472" bIns="39370" numCol="1" spcCol="1270" anchor="t" anchorCtr="0">
          <a:noAutofit/>
        </a:bodyPr>
        <a:lstStyle/>
        <a:p>
          <a:pPr marL="228600" lvl="1" indent="-228600" algn="l" defTabSz="1066800">
            <a:lnSpc>
              <a:spcPct val="90000"/>
            </a:lnSpc>
            <a:spcBef>
              <a:spcPct val="0"/>
            </a:spcBef>
            <a:spcAft>
              <a:spcPct val="20000"/>
            </a:spcAft>
            <a:buChar char="••"/>
          </a:pPr>
          <a:endParaRPr lang="ru-RU" sz="2400" kern="1200" dirty="0"/>
        </a:p>
        <a:p>
          <a:pPr marL="228600" lvl="1" indent="-228600" algn="l" defTabSz="1066800">
            <a:lnSpc>
              <a:spcPct val="90000"/>
            </a:lnSpc>
            <a:spcBef>
              <a:spcPct val="0"/>
            </a:spcBef>
            <a:spcAft>
              <a:spcPct val="20000"/>
            </a:spcAft>
            <a:buChar char="••"/>
          </a:pPr>
          <a:endParaRPr lang="ru-RU" sz="2400" kern="1200" dirty="0"/>
        </a:p>
      </dsp:txBody>
      <dsp:txXfrm>
        <a:off x="0" y="1677920"/>
        <a:ext cx="5429288" cy="861120"/>
      </dsp:txXfrm>
    </dsp:sp>
    <dsp:sp modelId="{CE35C641-6535-4CF5-87E4-E784875EE42C}">
      <dsp:nvSpPr>
        <dsp:cNvPr id="0" name=""/>
        <dsp:cNvSpPr/>
      </dsp:nvSpPr>
      <dsp:spPr>
        <a:xfrm>
          <a:off x="0" y="2286016"/>
          <a:ext cx="5429288" cy="762976"/>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kk-KZ" sz="3100" kern="1200" dirty="0" smtClean="0"/>
            <a:t>Региональды  б.ж</a:t>
          </a:r>
          <a:endParaRPr lang="ru-RU" sz="3100" kern="1200" dirty="0"/>
        </a:p>
      </dsp:txBody>
      <dsp:txXfrm>
        <a:off x="37245" y="2323261"/>
        <a:ext cx="5354798" cy="688486"/>
      </dsp:txXfrm>
    </dsp:sp>
    <dsp:sp modelId="{CA84A3E9-4214-402F-84EB-8860AF192015}">
      <dsp:nvSpPr>
        <dsp:cNvPr id="0" name=""/>
        <dsp:cNvSpPr/>
      </dsp:nvSpPr>
      <dsp:spPr>
        <a:xfrm>
          <a:off x="0" y="3143270"/>
          <a:ext cx="5429288" cy="767520"/>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kk-KZ" sz="3100" kern="1200" dirty="0" smtClean="0"/>
            <a:t>Мезенхималық б.ж</a:t>
          </a:r>
          <a:endParaRPr lang="ru-RU" sz="3100" kern="1200" dirty="0"/>
        </a:p>
      </dsp:txBody>
      <dsp:txXfrm>
        <a:off x="37467" y="3180737"/>
        <a:ext cx="5354354" cy="692586"/>
      </dsp:txXfrm>
    </dsp:sp>
    <dsp:sp modelId="{EAF35399-139D-452C-AE78-BF31FDFFE754}">
      <dsp:nvSpPr>
        <dsp:cNvPr id="0" name=""/>
        <dsp:cNvSpPr/>
      </dsp:nvSpPr>
      <dsp:spPr>
        <a:xfrm>
          <a:off x="0" y="4000525"/>
          <a:ext cx="5429288" cy="767520"/>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kk-KZ" sz="3100" kern="1200" dirty="0" smtClean="0"/>
            <a:t>Ересек ағзаның б.ж</a:t>
          </a:r>
          <a:endParaRPr lang="ru-RU" sz="3100" kern="1200" dirty="0"/>
        </a:p>
      </dsp:txBody>
      <dsp:txXfrm>
        <a:off x="37467" y="4037992"/>
        <a:ext cx="5354354"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5B106E36-FD25-4E2D-B0AA-010F637433A0}" type="datetimeFigureOut">
              <a:rPr lang="ru-RU" smtClean="0"/>
              <a:pPr/>
              <a:t>25.01.2021</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circl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5B106E36-FD25-4E2D-B0AA-010F637433A0}" type="datetimeFigureOut">
              <a:rPr lang="ru-RU" smtClean="0"/>
              <a:pPr/>
              <a:t>25.01.2021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5B106E36-FD25-4E2D-B0AA-010F637433A0}" type="datetimeFigureOut">
              <a:rPr lang="ru-RU" smtClean="0"/>
              <a:pPr/>
              <a:t>25.01.2021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5B106E36-FD25-4E2D-B0AA-010F637433A0}" type="datetimeFigureOut">
              <a:rPr lang="ru-RU" smtClean="0"/>
              <a:pPr/>
              <a:t>25.01.2021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25.01.2021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5B106E36-FD25-4E2D-B0AA-010F637433A0}" type="datetimeFigureOut">
              <a:rPr lang="ru-RU" smtClean="0"/>
              <a:pPr/>
              <a:t>25.01.2021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5B106E36-FD25-4E2D-B0AA-010F637433A0}" type="datetimeFigureOut">
              <a:rPr lang="ru-RU" smtClean="0"/>
              <a:pPr/>
              <a:t>25.01.2021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5B106E36-FD25-4E2D-B0AA-010F637433A0}" type="datetimeFigureOut">
              <a:rPr lang="ru-RU" smtClean="0"/>
              <a:pPr/>
              <a:t>25.01.2021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25.01.2021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5B106E36-FD25-4E2D-B0AA-010F637433A0}" type="datetimeFigureOut">
              <a:rPr lang="ru-RU" smtClean="0"/>
              <a:pPr/>
              <a:t>25.01.2021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25.01.2021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circl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25.01.2021</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ransition spd="med">
    <p:circl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jpeg"/><Relationship Id="rId7" Type="http://schemas.openxmlformats.org/officeDocument/2006/relationships/diagramQuickStyle" Target="../diagrams/quickStyle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jpe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88640"/>
            <a:ext cx="7851648" cy="1584176"/>
          </a:xfrm>
        </p:spPr>
        <p:txBody>
          <a:bodyPr>
            <a:noAutofit/>
          </a:bodyPr>
          <a:lstStyle/>
          <a:p>
            <a:pPr algn="ctr"/>
            <a:r>
              <a:rPr lang="en-US" sz="2800" i="1" dirty="0" smtClean="0">
                <a:solidFill>
                  <a:srgbClr val="FF0000"/>
                </a:solidFill>
                <a:latin typeface="Arial" charset="0"/>
              </a:rPr>
              <a:t/>
            </a:r>
            <a:br>
              <a:rPr lang="en-US" sz="2800" i="1" dirty="0" smtClean="0">
                <a:solidFill>
                  <a:srgbClr val="FF0000"/>
                </a:solidFill>
                <a:latin typeface="Arial" charset="0"/>
              </a:rPr>
            </a:br>
            <a:endParaRPr lang="ru-RU" sz="1800" dirty="0"/>
          </a:p>
        </p:txBody>
      </p:sp>
      <p:sp>
        <p:nvSpPr>
          <p:cNvPr id="5" name="Прямоугольник 4"/>
          <p:cNvSpPr/>
          <p:nvPr/>
        </p:nvSpPr>
        <p:spPr>
          <a:xfrm>
            <a:off x="971600" y="548680"/>
            <a:ext cx="7776864" cy="954107"/>
          </a:xfrm>
          <a:prstGeom prst="rect">
            <a:avLst/>
          </a:prstGeom>
        </p:spPr>
        <p:txBody>
          <a:bodyPr wrap="square">
            <a:spAutoFit/>
          </a:bodyPr>
          <a:lstStyle/>
          <a:p>
            <a:pPr algn="ctr"/>
            <a:r>
              <a:rPr lang="kk-KZ" sz="2800" dirty="0">
                <a:latin typeface="Times New Roman" pitchFamily="18" charset="0"/>
                <a:cs typeface="Times New Roman" pitchFamily="18" charset="0"/>
              </a:rPr>
              <a:t>Әл-фараби атындағы Қазақ Ұлттық Университеті</a:t>
            </a:r>
          </a:p>
          <a:p>
            <a:pPr algn="ctr"/>
            <a:r>
              <a:rPr lang="kk-KZ" sz="2800" dirty="0">
                <a:latin typeface="Times New Roman" pitchFamily="18" charset="0"/>
                <a:cs typeface="Times New Roman" pitchFamily="18" charset="0"/>
              </a:rPr>
              <a:t>Биология және биотехнология факультеті</a:t>
            </a:r>
            <a:endParaRPr lang="ru-RU" sz="2800" dirty="0">
              <a:latin typeface="Times New Roman" pitchFamily="18" charset="0"/>
              <a:cs typeface="Times New Roman" pitchFamily="18" charset="0"/>
            </a:endParaRPr>
          </a:p>
        </p:txBody>
      </p:sp>
      <p:sp>
        <p:nvSpPr>
          <p:cNvPr id="6" name="Прямоугольник 5"/>
          <p:cNvSpPr/>
          <p:nvPr/>
        </p:nvSpPr>
        <p:spPr>
          <a:xfrm>
            <a:off x="971600" y="1862827"/>
            <a:ext cx="7632848" cy="1446550"/>
          </a:xfrm>
          <a:prstGeom prst="rect">
            <a:avLst/>
          </a:prstGeom>
        </p:spPr>
        <p:txBody>
          <a:bodyPr wrap="square">
            <a:spAutoFit/>
          </a:bodyPr>
          <a:lstStyle/>
          <a:p>
            <a:pPr algn="ctr"/>
            <a:r>
              <a:rPr lang="kk-KZ" sz="8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Лекция 1</a:t>
            </a:r>
            <a:endParaRPr lang="ru-RU" sz="88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7" name="Прямоугольник 6"/>
          <p:cNvSpPr/>
          <p:nvPr/>
        </p:nvSpPr>
        <p:spPr>
          <a:xfrm>
            <a:off x="1979712" y="5829656"/>
            <a:ext cx="4608511" cy="461665"/>
          </a:xfrm>
          <a:prstGeom prst="rect">
            <a:avLst/>
          </a:prstGeom>
        </p:spPr>
        <p:txBody>
          <a:bodyPr wrap="square">
            <a:spAutoFit/>
          </a:bodyPr>
          <a:lstStyle/>
          <a:p>
            <a:pPr algn="ctr"/>
            <a:r>
              <a:rPr lang="ru-RU" sz="2400" dirty="0">
                <a:latin typeface="Times New Roman" panose="02020603050405020304" pitchFamily="18" charset="0"/>
                <a:cs typeface="Times New Roman" panose="02020603050405020304" pitchFamily="18" charset="0"/>
              </a:rPr>
              <a:t>Алматы </a:t>
            </a:r>
            <a:r>
              <a:rPr lang="ru-RU" sz="2400" dirty="0" smtClean="0">
                <a:latin typeface="Times New Roman" panose="02020603050405020304" pitchFamily="18" charset="0"/>
                <a:cs typeface="Times New Roman" panose="02020603050405020304" pitchFamily="18" charset="0"/>
              </a:rPr>
              <a:t>2021</a:t>
            </a:r>
            <a:endParaRPr lang="ru-RU" sz="24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187624" y="3244334"/>
            <a:ext cx="7128792" cy="1754326"/>
          </a:xfrm>
          <a:prstGeom prst="rect">
            <a:avLst/>
          </a:prstGeom>
        </p:spPr>
        <p:txBody>
          <a:bodyPr wrap="square">
            <a:spAutoFit/>
          </a:bodyPr>
          <a:lstStyle/>
          <a:p>
            <a:pPr algn="ctr"/>
            <a:r>
              <a:rPr lang="ru-RU" sz="3600" b="1" dirty="0" err="1" smtClean="0">
                <a:latin typeface="Times New Roman" panose="02020603050405020304" pitchFamily="18" charset="0"/>
                <a:cs typeface="Times New Roman" panose="02020603050405020304" pitchFamily="18" charset="0"/>
              </a:rPr>
              <a:t>Тақырыбы</a:t>
            </a:r>
            <a:r>
              <a:rPr lang="ru-RU" sz="3600" b="1" dirty="0" smtClean="0">
                <a:latin typeface="Times New Roman" panose="02020603050405020304" pitchFamily="18" charset="0"/>
                <a:cs typeface="Times New Roman" panose="02020603050405020304" pitchFamily="18" charset="0"/>
              </a:rPr>
              <a:t>: </a:t>
            </a:r>
            <a:r>
              <a:rPr lang="kk-KZ" sz="3600" b="1" dirty="0" smtClean="0">
                <a:latin typeface="Times New Roman" panose="02020603050405020304" pitchFamily="18" charset="0"/>
                <a:cs typeface="Times New Roman" panose="02020603050405020304" pitchFamily="18" charset="0"/>
              </a:rPr>
              <a:t>Бағаналы </a:t>
            </a:r>
            <a:r>
              <a:rPr lang="kk-KZ" sz="3600" b="1" dirty="0">
                <a:latin typeface="Times New Roman" panose="02020603050405020304" pitchFamily="18" charset="0"/>
                <a:cs typeface="Times New Roman" panose="02020603050405020304" pitchFamily="18" charset="0"/>
              </a:rPr>
              <a:t>клеткалар: негізгі түсініктері және концепциясы</a:t>
            </a:r>
            <a:r>
              <a:rPr lang="ru-RU" sz="3600" b="1" dirty="0" smtClean="0">
                <a:latin typeface="Times New Roman" panose="02020603050405020304" pitchFamily="18" charset="0"/>
                <a:cs typeface="Times New Roman" panose="02020603050405020304" pitchFamily="18" charset="0"/>
              </a:rPr>
              <a:t> </a:t>
            </a:r>
            <a:endParaRPr lang="ru-RU" sz="3600" b="1" dirty="0">
              <a:latin typeface="Times New Roman" panose="02020603050405020304" pitchFamily="18" charset="0"/>
              <a:cs typeface="Times New Roman" panose="02020603050405020304" pitchFamily="18" charset="0"/>
            </a:endParaRPr>
          </a:p>
        </p:txBody>
      </p:sp>
    </p:spTree>
  </p:cSld>
  <p:clrMapOvr>
    <a:masterClrMapping/>
  </p:clrMapOvr>
  <p:transition spd="med">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95514"/>
            <a:ext cx="8229600" cy="4389120"/>
          </a:xfrm>
        </p:spPr>
        <p:txBody>
          <a:bodyPr>
            <a:normAutofit/>
          </a:bodyPr>
          <a:lstStyle/>
          <a:p>
            <a:pPr algn="ctr">
              <a:buNone/>
            </a:pPr>
            <a:r>
              <a:rPr lang="ru-RU" dirty="0" smtClean="0">
                <a:solidFill>
                  <a:schemeClr val="tx2">
                    <a:satMod val="200000"/>
                  </a:schemeClr>
                </a:solidFill>
              </a:rPr>
              <a:t>  </a:t>
            </a:r>
            <a:r>
              <a:rPr lang="ru-RU" sz="2400" b="1" dirty="0" err="1" smtClean="0">
                <a:solidFill>
                  <a:schemeClr val="tx2">
                    <a:satMod val="200000"/>
                  </a:schemeClr>
                </a:solidFill>
              </a:rPr>
              <a:t>Бағаналы жасушалардың эмбрионнан</a:t>
            </a:r>
            <a:r>
              <a:rPr lang="ru-RU" sz="2400" b="1" dirty="0" smtClean="0">
                <a:solidFill>
                  <a:schemeClr val="tx2">
                    <a:satMod val="200000"/>
                  </a:schemeClr>
                </a:solidFill>
              </a:rPr>
              <a:t>   </a:t>
            </a:r>
            <a:r>
              <a:rPr lang="ru-RU" sz="2400" b="1" dirty="0" err="1" smtClean="0">
                <a:solidFill>
                  <a:schemeClr val="tx2">
                    <a:satMod val="200000"/>
                  </a:schemeClr>
                </a:solidFill>
              </a:rPr>
              <a:t>бөлініп алынуы</a:t>
            </a:r>
            <a:r>
              <a:rPr lang="ru-RU" dirty="0" smtClean="0">
                <a:solidFill>
                  <a:schemeClr val="tx2">
                    <a:satMod val="200000"/>
                  </a:schemeClr>
                </a:solidFill>
              </a:rPr>
              <a:t> </a:t>
            </a:r>
          </a:p>
          <a:p>
            <a:pPr marL="411480">
              <a:buNone/>
              <a:defRPr/>
            </a:pPr>
            <a:endParaRPr lang="kk-KZ" dirty="0" smtClean="0"/>
          </a:p>
          <a:p>
            <a:pPr marL="411480">
              <a:buNone/>
              <a:defRPr/>
            </a:pPr>
            <a:endParaRPr lang="kk-KZ" dirty="0" smtClean="0"/>
          </a:p>
        </p:txBody>
      </p:sp>
      <p:sp>
        <p:nvSpPr>
          <p:cNvPr id="4" name="Rectangle 6"/>
          <p:cNvSpPr txBox="1">
            <a:spLocks noChangeArrowheads="1"/>
          </p:cNvSpPr>
          <p:nvPr/>
        </p:nvSpPr>
        <p:spPr>
          <a:xfrm>
            <a:off x="4427984" y="1240276"/>
            <a:ext cx="4608512" cy="5285068"/>
          </a:xfrm>
          <a:prstGeom prst="rect">
            <a:avLst/>
          </a:prstGeom>
          <a:solidFill>
            <a:schemeClr val="bg1"/>
          </a:solidFill>
        </p:spPr>
        <p:txBody>
          <a:bodyPr>
            <a:normAutofit/>
          </a:bodyPr>
          <a:lstStyle/>
          <a:p>
            <a:pPr marL="411480" marR="0" lvl="0" indent="-265176" algn="l" defTabSz="914400" rtl="0" eaLnBrk="1" fontAlgn="auto" latinLnBrk="0" hangingPunct="1">
              <a:lnSpc>
                <a:spcPct val="100000"/>
              </a:lnSpc>
              <a:spcBef>
                <a:spcPts val="250"/>
              </a:spcBef>
              <a:spcAft>
                <a:spcPts val="0"/>
              </a:spcAft>
              <a:buClr>
                <a:schemeClr val="accent1"/>
              </a:buClr>
              <a:buSzPct val="80000"/>
              <a:buFont typeface="Wingdings" pitchFamily="2" charset="2"/>
              <a:buNone/>
              <a:tabLst/>
              <a:defRPr/>
            </a:pPr>
            <a:r>
              <a:rPr kumimoji="0" lang="kk-KZ" sz="1600" b="0" i="0" u="none" strike="noStrike" kern="1200" cap="none" spc="0" normalizeH="0" baseline="0" noProof="0" dirty="0" smtClean="0">
                <a:ln>
                  <a:noFill/>
                </a:ln>
                <a:solidFill>
                  <a:schemeClr val="tx1"/>
                </a:solidFill>
                <a:effectLst/>
                <a:uLnTx/>
                <a:uFillTx/>
                <a:latin typeface="+mn-lt"/>
                <a:ea typeface="+mn-ea"/>
                <a:cs typeface="+mn-cs"/>
              </a:rPr>
              <a:t>Сперматозоид</a:t>
            </a:r>
            <a:r>
              <a:rPr kumimoji="0" lang="kk-KZ" sz="1600" b="0" i="1" u="none" strike="noStrike" kern="1200" cap="none" spc="0" normalizeH="0" baseline="0" noProof="0" dirty="0" smtClean="0">
                <a:ln>
                  <a:noFill/>
                </a:ln>
                <a:solidFill>
                  <a:schemeClr val="tx1"/>
                </a:solidFill>
                <a:effectLst/>
                <a:uLnTx/>
                <a:uFillTx/>
                <a:latin typeface="+mn-lt"/>
                <a:ea typeface="+mn-ea"/>
                <a:cs typeface="+mn-cs"/>
              </a:rPr>
              <a:t>  </a:t>
            </a:r>
            <a:r>
              <a:rPr kumimoji="0" lang="kk-KZ" sz="1600" b="0" i="0" u="none" strike="noStrike" kern="1200" cap="none" spc="0" normalizeH="0" baseline="0" noProof="0" dirty="0" smtClean="0">
                <a:ln>
                  <a:noFill/>
                </a:ln>
                <a:solidFill>
                  <a:schemeClr val="tx1"/>
                </a:solidFill>
                <a:effectLst/>
                <a:uLnTx/>
                <a:uFillTx/>
                <a:latin typeface="+mn-lt"/>
                <a:ea typeface="+mn-ea"/>
                <a:cs typeface="+mn-cs"/>
              </a:rPr>
              <a:t>            жұмыртқа жасушасы</a:t>
            </a:r>
          </a:p>
          <a:p>
            <a:pPr marL="411480" marR="0" lvl="0" indent="-265176" algn="l" defTabSz="914400" rtl="0" eaLnBrk="1" fontAlgn="auto" latinLnBrk="0" hangingPunct="1">
              <a:lnSpc>
                <a:spcPct val="100000"/>
              </a:lnSpc>
              <a:spcBef>
                <a:spcPts val="250"/>
              </a:spcBef>
              <a:spcAft>
                <a:spcPts val="0"/>
              </a:spcAft>
              <a:buClr>
                <a:schemeClr val="accent1"/>
              </a:buClr>
              <a:buSzPct val="80000"/>
              <a:buFont typeface="Wingdings" pitchFamily="2" charset="2"/>
              <a:buNone/>
              <a:tabLst/>
              <a:defRPr/>
            </a:pPr>
            <a:endParaRPr kumimoji="0" lang="kk-KZ" sz="1600" b="0" i="0" u="none" strike="noStrike" kern="1200" cap="none" spc="0" normalizeH="0" baseline="0" noProof="0" dirty="0" smtClean="0">
              <a:ln>
                <a:noFill/>
              </a:ln>
              <a:solidFill>
                <a:schemeClr val="tx1"/>
              </a:solidFill>
              <a:effectLst/>
              <a:uLnTx/>
              <a:uFillTx/>
              <a:latin typeface="+mn-lt"/>
              <a:ea typeface="+mn-ea"/>
              <a:cs typeface="+mn-cs"/>
            </a:endParaRPr>
          </a:p>
          <a:p>
            <a:pPr marL="411480" marR="0" lvl="0" indent="-265176" algn="l" defTabSz="914400" rtl="0" eaLnBrk="1" fontAlgn="auto" latinLnBrk="0" hangingPunct="1">
              <a:lnSpc>
                <a:spcPct val="100000"/>
              </a:lnSpc>
              <a:spcBef>
                <a:spcPts val="250"/>
              </a:spcBef>
              <a:spcAft>
                <a:spcPts val="0"/>
              </a:spcAft>
              <a:buClr>
                <a:schemeClr val="accent1"/>
              </a:buClr>
              <a:buSzPct val="80000"/>
              <a:buFont typeface="Wingdings" pitchFamily="2" charset="2"/>
              <a:buNone/>
              <a:tabLst/>
              <a:defRPr/>
            </a:pPr>
            <a:endParaRPr kumimoji="0" lang="kk-KZ" sz="1600" b="0" i="0" u="none" strike="noStrike" kern="1200" cap="none" spc="0" normalizeH="0" baseline="0" noProof="0" dirty="0" smtClean="0">
              <a:ln>
                <a:noFill/>
              </a:ln>
              <a:solidFill>
                <a:schemeClr val="tx1"/>
              </a:solidFill>
              <a:effectLst/>
              <a:uLnTx/>
              <a:uFillTx/>
              <a:latin typeface="+mn-lt"/>
              <a:ea typeface="+mn-ea"/>
              <a:cs typeface="+mn-cs"/>
            </a:endParaRPr>
          </a:p>
          <a:p>
            <a:pPr marL="411480" marR="0" lvl="0" indent="-265176" algn="l" defTabSz="914400" rtl="0" eaLnBrk="1" fontAlgn="auto" latinLnBrk="0" hangingPunct="1">
              <a:lnSpc>
                <a:spcPct val="100000"/>
              </a:lnSpc>
              <a:spcBef>
                <a:spcPts val="250"/>
              </a:spcBef>
              <a:spcAft>
                <a:spcPts val="0"/>
              </a:spcAft>
              <a:buClr>
                <a:schemeClr val="accent1"/>
              </a:buClr>
              <a:buSzPct val="80000"/>
              <a:buFont typeface="Wingdings" pitchFamily="2" charset="2"/>
              <a:buNone/>
              <a:tabLst/>
              <a:defRPr/>
            </a:pPr>
            <a:r>
              <a:rPr lang="kk-KZ" sz="1600" b="1" u="sng" dirty="0" smtClean="0">
                <a:solidFill>
                  <a:schemeClr val="bg1"/>
                </a:solidFill>
              </a:rPr>
              <a:t>                       </a:t>
            </a:r>
            <a:r>
              <a:rPr kumimoji="0" lang="kk-KZ" sz="1600" b="1" i="0" u="sng" strike="noStrike" kern="1200" cap="none" spc="0" normalizeH="0" baseline="0" noProof="0" dirty="0" smtClean="0">
                <a:ln>
                  <a:noFill/>
                </a:ln>
                <a:solidFill>
                  <a:schemeClr val="bg1"/>
                </a:solidFill>
                <a:effectLst/>
                <a:uLnTx/>
                <a:uFillTx/>
                <a:latin typeface="+mn-lt"/>
                <a:ea typeface="+mn-ea"/>
                <a:cs typeface="+mn-cs"/>
              </a:rPr>
              <a:t>    </a:t>
            </a:r>
            <a:r>
              <a:rPr kumimoji="0" lang="kk-KZ" sz="1600" b="1" i="0" u="sng" strike="noStrike" kern="1200" cap="none" spc="0" normalizeH="0" baseline="0" noProof="0" dirty="0" smtClean="0">
                <a:ln>
                  <a:noFill/>
                </a:ln>
                <a:solidFill>
                  <a:schemeClr val="tx1"/>
                </a:solidFill>
                <a:effectLst/>
                <a:uLnTx/>
                <a:uFillTx/>
                <a:latin typeface="+mn-lt"/>
                <a:ea typeface="+mn-ea"/>
                <a:cs typeface="+mn-cs"/>
              </a:rPr>
              <a:t>Зигота</a:t>
            </a:r>
          </a:p>
          <a:p>
            <a:pPr marL="411480" marR="0" lvl="0" indent="-265176" algn="l" defTabSz="914400" rtl="0" eaLnBrk="1" fontAlgn="auto" latinLnBrk="0" hangingPunct="1">
              <a:lnSpc>
                <a:spcPct val="100000"/>
              </a:lnSpc>
              <a:spcBef>
                <a:spcPts val="250"/>
              </a:spcBef>
              <a:spcAft>
                <a:spcPts val="0"/>
              </a:spcAft>
              <a:buClr>
                <a:schemeClr val="accent1"/>
              </a:buClr>
              <a:buSzPct val="80000"/>
              <a:buFont typeface="Wingdings" pitchFamily="2" charset="2"/>
              <a:buNone/>
              <a:tabLst/>
              <a:defRPr/>
            </a:pPr>
            <a:endParaRPr kumimoji="0" lang="kk-KZ" sz="1600" b="1" i="0" u="sng" strike="noStrike" kern="1200" cap="none" spc="0" normalizeH="0" baseline="0" noProof="0" dirty="0" smtClean="0">
              <a:ln>
                <a:noFill/>
              </a:ln>
              <a:solidFill>
                <a:schemeClr val="tx1"/>
              </a:solidFill>
              <a:effectLst/>
              <a:uLnTx/>
              <a:uFillTx/>
              <a:latin typeface="+mn-lt"/>
              <a:ea typeface="+mn-ea"/>
              <a:cs typeface="+mn-cs"/>
            </a:endParaRPr>
          </a:p>
          <a:p>
            <a:pPr marL="411480" marR="0" lvl="0" indent="-265176" algn="l" defTabSz="914400" rtl="0" eaLnBrk="1" fontAlgn="auto" latinLnBrk="0" hangingPunct="1">
              <a:lnSpc>
                <a:spcPct val="100000"/>
              </a:lnSpc>
              <a:spcBef>
                <a:spcPts val="250"/>
              </a:spcBef>
              <a:spcAft>
                <a:spcPts val="0"/>
              </a:spcAft>
              <a:buClr>
                <a:schemeClr val="accent1"/>
              </a:buClr>
              <a:buSzPct val="80000"/>
              <a:buFont typeface="Wingdings" pitchFamily="2" charset="2"/>
              <a:buNone/>
              <a:tabLst/>
              <a:defRPr/>
            </a:pPr>
            <a:endParaRPr kumimoji="0" lang="kk-KZ" sz="1600" b="0" i="0" u="none" strike="noStrike" kern="1200" cap="none" spc="0" normalizeH="0" baseline="0" noProof="0" dirty="0" smtClean="0">
              <a:ln>
                <a:noFill/>
              </a:ln>
              <a:solidFill>
                <a:schemeClr val="tx1"/>
              </a:solidFill>
              <a:effectLst/>
              <a:uLnTx/>
              <a:uFillTx/>
              <a:latin typeface="+mn-lt"/>
              <a:ea typeface="+mn-ea"/>
              <a:cs typeface="+mn-cs"/>
            </a:endParaRPr>
          </a:p>
          <a:p>
            <a:pPr marL="411480" marR="0" lvl="0" indent="-265176" algn="l" defTabSz="914400" rtl="0" eaLnBrk="1" fontAlgn="auto" latinLnBrk="0" hangingPunct="1">
              <a:lnSpc>
                <a:spcPct val="100000"/>
              </a:lnSpc>
              <a:spcBef>
                <a:spcPts val="250"/>
              </a:spcBef>
              <a:spcAft>
                <a:spcPts val="0"/>
              </a:spcAft>
              <a:buClr>
                <a:schemeClr val="accent1"/>
              </a:buClr>
              <a:buSzPct val="80000"/>
              <a:buFont typeface="Wingdings" pitchFamily="2" charset="2"/>
              <a:buNone/>
              <a:tabLst/>
              <a:defRPr/>
            </a:pPr>
            <a:r>
              <a:rPr kumimoji="0" lang="kk-KZ" sz="1600" b="0" i="0" u="none" strike="noStrike" kern="1200" cap="none" spc="0" normalizeH="0" baseline="0" noProof="0" dirty="0" smtClean="0">
                <a:ln>
                  <a:noFill/>
                </a:ln>
                <a:solidFill>
                  <a:schemeClr val="tx1"/>
                </a:solidFill>
                <a:effectLst/>
                <a:uLnTx/>
                <a:uFillTx/>
                <a:latin typeface="+mn-lt"/>
                <a:ea typeface="+mn-ea"/>
                <a:cs typeface="+mn-cs"/>
              </a:rPr>
              <a:t>                      </a:t>
            </a:r>
            <a:r>
              <a:rPr kumimoji="0" lang="kk-KZ" sz="1600" b="1" i="0" u="sng" strike="noStrike" kern="1200" cap="none" spc="0" normalizeH="0" baseline="0" noProof="0" dirty="0" smtClean="0">
                <a:ln>
                  <a:noFill/>
                </a:ln>
                <a:solidFill>
                  <a:schemeClr val="tx1"/>
                </a:solidFill>
                <a:effectLst/>
                <a:uLnTx/>
                <a:uFillTx/>
                <a:latin typeface="+mn-lt"/>
                <a:ea typeface="+mn-ea"/>
                <a:cs typeface="+mn-cs"/>
              </a:rPr>
              <a:t>Бластоциста</a:t>
            </a:r>
          </a:p>
          <a:p>
            <a:pPr marL="411480" marR="0" lvl="0" indent="-265176" algn="l" defTabSz="914400" rtl="0" eaLnBrk="1" fontAlgn="auto" latinLnBrk="0" hangingPunct="1">
              <a:lnSpc>
                <a:spcPct val="100000"/>
              </a:lnSpc>
              <a:spcBef>
                <a:spcPts val="250"/>
              </a:spcBef>
              <a:spcAft>
                <a:spcPts val="0"/>
              </a:spcAft>
              <a:buClr>
                <a:schemeClr val="accent1"/>
              </a:buClr>
              <a:buSzPct val="80000"/>
              <a:buFont typeface="Wingdings" pitchFamily="2" charset="2"/>
              <a:buNone/>
              <a:tabLst/>
              <a:defRPr/>
            </a:pPr>
            <a:r>
              <a:rPr kumimoji="0" lang="kk-KZ" sz="1600" b="0" i="0" u="none" strike="noStrike" kern="1200" cap="none" spc="0" normalizeH="0" baseline="0" noProof="0" dirty="0" smtClean="0">
                <a:ln>
                  <a:noFill/>
                </a:ln>
                <a:solidFill>
                  <a:schemeClr val="tx1"/>
                </a:solidFill>
                <a:effectLst/>
                <a:uLnTx/>
                <a:uFillTx/>
                <a:latin typeface="+mn-lt"/>
                <a:ea typeface="+mn-ea"/>
                <a:cs typeface="+mn-cs"/>
              </a:rPr>
              <a:t>          (Дамудың алғашқы </a:t>
            </a:r>
            <a:r>
              <a:rPr kumimoji="0" lang="ru-RU" sz="1600" b="0" i="0" u="none" strike="noStrike" kern="1200" cap="none" spc="0" normalizeH="0" baseline="0" noProof="0" dirty="0" smtClean="0">
                <a:ln>
                  <a:noFill/>
                </a:ln>
                <a:solidFill>
                  <a:schemeClr val="tx1"/>
                </a:solidFill>
                <a:effectLst/>
                <a:uLnTx/>
                <a:uFillTx/>
                <a:latin typeface="+mn-lt"/>
                <a:ea typeface="+mn-ea"/>
                <a:cs typeface="+mn-cs"/>
              </a:rPr>
              <a:t>6</a:t>
            </a:r>
            <a:r>
              <a:rPr kumimoji="0" lang="kk-KZ" sz="1600" b="0" i="0" u="none" strike="noStrike" kern="1200" cap="none" spc="0" normalizeH="0" baseline="0" noProof="0" dirty="0" smtClean="0">
                <a:ln>
                  <a:noFill/>
                </a:ln>
                <a:solidFill>
                  <a:schemeClr val="tx1"/>
                </a:solidFill>
                <a:effectLst/>
                <a:uLnTx/>
                <a:uFillTx/>
                <a:latin typeface="+mn-lt"/>
                <a:ea typeface="+mn-ea"/>
                <a:cs typeface="+mn-cs"/>
              </a:rPr>
              <a:t> күнінде ЭБЖ)</a:t>
            </a:r>
          </a:p>
          <a:p>
            <a:pPr marL="411480" marR="0" lvl="0" indent="-265176" algn="l" defTabSz="914400" rtl="0" eaLnBrk="1" fontAlgn="auto" latinLnBrk="0" hangingPunct="1">
              <a:lnSpc>
                <a:spcPct val="100000"/>
              </a:lnSpc>
              <a:spcBef>
                <a:spcPts val="250"/>
              </a:spcBef>
              <a:spcAft>
                <a:spcPts val="0"/>
              </a:spcAft>
              <a:buClr>
                <a:schemeClr val="accent1"/>
              </a:buClr>
              <a:buSzPct val="80000"/>
              <a:buFont typeface="Wingdings" pitchFamily="2" charset="2"/>
              <a:buNone/>
              <a:tabLst/>
              <a:defRPr/>
            </a:pPr>
            <a:endParaRPr kumimoji="0" lang="kk-KZ" sz="1600" b="0" i="0" u="none" strike="noStrike" kern="1200" cap="none" spc="0" normalizeH="0" baseline="0" noProof="0" dirty="0" smtClean="0">
              <a:ln>
                <a:noFill/>
              </a:ln>
              <a:solidFill>
                <a:schemeClr val="tx1"/>
              </a:solidFill>
              <a:effectLst/>
              <a:uLnTx/>
              <a:uFillTx/>
              <a:latin typeface="+mn-lt"/>
              <a:ea typeface="+mn-ea"/>
              <a:cs typeface="+mn-cs"/>
            </a:endParaRPr>
          </a:p>
          <a:p>
            <a:pPr marL="411480" marR="0" lvl="0" indent="-265176" algn="l" defTabSz="914400" rtl="0" eaLnBrk="1" fontAlgn="auto" latinLnBrk="0" hangingPunct="1">
              <a:lnSpc>
                <a:spcPct val="100000"/>
              </a:lnSpc>
              <a:spcBef>
                <a:spcPts val="250"/>
              </a:spcBef>
              <a:spcAft>
                <a:spcPts val="0"/>
              </a:spcAft>
              <a:buClr>
                <a:schemeClr val="accent1"/>
              </a:buClr>
              <a:buSzPct val="80000"/>
              <a:buFont typeface="Wingdings" pitchFamily="2" charset="2"/>
              <a:buNone/>
              <a:tabLst/>
              <a:defRPr/>
            </a:pPr>
            <a:r>
              <a:rPr kumimoji="0" lang="kk-KZ" sz="1600" b="0" i="0" u="none" strike="noStrike" kern="1200" cap="none" spc="0" normalizeH="0" baseline="0" noProof="0" dirty="0" smtClean="0">
                <a:ln>
                  <a:noFill/>
                </a:ln>
                <a:solidFill>
                  <a:schemeClr val="tx1"/>
                </a:solidFill>
                <a:effectLst/>
                <a:uLnTx/>
                <a:uFillTx/>
                <a:latin typeface="+mn-lt"/>
                <a:ea typeface="+mn-ea"/>
                <a:cs typeface="+mn-cs"/>
              </a:rPr>
              <a:t>                         </a:t>
            </a:r>
            <a:r>
              <a:rPr kumimoji="0" lang="kk-KZ" sz="1600" b="1" i="0" u="sng" strike="noStrike" kern="1200" cap="none" spc="0" normalizeH="0" baseline="0" noProof="0" dirty="0" smtClean="0">
                <a:ln>
                  <a:noFill/>
                </a:ln>
                <a:solidFill>
                  <a:schemeClr val="tx1"/>
                </a:solidFill>
                <a:effectLst/>
                <a:uLnTx/>
                <a:uFillTx/>
                <a:latin typeface="+mn-lt"/>
                <a:ea typeface="+mn-ea"/>
                <a:cs typeface="+mn-cs"/>
              </a:rPr>
              <a:t>Гаструла</a:t>
            </a:r>
          </a:p>
          <a:p>
            <a:pPr marL="411480" marR="0" lvl="0" indent="-265176" algn="l" defTabSz="914400" rtl="0" eaLnBrk="1" fontAlgn="auto" latinLnBrk="0" hangingPunct="1">
              <a:lnSpc>
                <a:spcPct val="100000"/>
              </a:lnSpc>
              <a:spcBef>
                <a:spcPts val="250"/>
              </a:spcBef>
              <a:spcAft>
                <a:spcPts val="0"/>
              </a:spcAft>
              <a:buClr>
                <a:schemeClr val="accent1"/>
              </a:buClr>
              <a:buSzPct val="80000"/>
              <a:buFont typeface="Wingdings" pitchFamily="2" charset="2"/>
              <a:buNone/>
              <a:tabLst/>
              <a:defRPr/>
            </a:pPr>
            <a:endParaRPr kumimoji="0" lang="kk-KZ" sz="1600" b="0" i="0" u="none" strike="noStrike" kern="1200" cap="none" spc="0" normalizeH="0" baseline="0" noProof="0" dirty="0" smtClean="0">
              <a:ln>
                <a:noFill/>
              </a:ln>
              <a:solidFill>
                <a:schemeClr val="tx1"/>
              </a:solidFill>
              <a:effectLst/>
              <a:uLnTx/>
              <a:uFillTx/>
              <a:latin typeface="+mn-lt"/>
              <a:ea typeface="+mn-ea"/>
              <a:cs typeface="+mn-cs"/>
            </a:endParaRPr>
          </a:p>
          <a:p>
            <a:pPr marL="411480" marR="0" lvl="0" indent="-265176" algn="l" defTabSz="914400" rtl="0" eaLnBrk="1" fontAlgn="auto" latinLnBrk="0" hangingPunct="1">
              <a:lnSpc>
                <a:spcPct val="100000"/>
              </a:lnSpc>
              <a:spcBef>
                <a:spcPts val="250"/>
              </a:spcBef>
              <a:spcAft>
                <a:spcPts val="0"/>
              </a:spcAft>
              <a:buClr>
                <a:schemeClr val="accent1"/>
              </a:buClr>
              <a:buSzPct val="80000"/>
              <a:buFont typeface="Wingdings" pitchFamily="2" charset="2"/>
              <a:buNone/>
              <a:tabLst/>
              <a:defRPr/>
            </a:pPr>
            <a:r>
              <a:rPr kumimoji="0" lang="kk-KZ" sz="1600" b="1" i="0" u="none" strike="noStrike" kern="1200" cap="none" spc="0" normalizeH="0" baseline="0" noProof="0" dirty="0" smtClean="0">
                <a:ln>
                  <a:noFill/>
                </a:ln>
                <a:solidFill>
                  <a:schemeClr val="tx1"/>
                </a:solidFill>
                <a:effectLst/>
                <a:uLnTx/>
                <a:uFillTx/>
                <a:latin typeface="+mn-lt"/>
                <a:ea typeface="+mn-ea"/>
                <a:cs typeface="+mn-cs"/>
              </a:rPr>
              <a:t>Эктодерма                     Энтодерма                                   </a:t>
            </a:r>
          </a:p>
          <a:p>
            <a:pPr marL="411480" marR="0" lvl="0" indent="-265176" algn="l" defTabSz="914400" rtl="0" eaLnBrk="1" fontAlgn="auto" latinLnBrk="0" hangingPunct="1">
              <a:lnSpc>
                <a:spcPct val="100000"/>
              </a:lnSpc>
              <a:spcBef>
                <a:spcPts val="250"/>
              </a:spcBef>
              <a:spcAft>
                <a:spcPts val="0"/>
              </a:spcAft>
              <a:buClr>
                <a:schemeClr val="accent1"/>
              </a:buClr>
              <a:buSzPct val="80000"/>
              <a:buFont typeface="Wingdings" pitchFamily="2" charset="2"/>
              <a:buNone/>
              <a:tabLst/>
              <a:defRPr/>
            </a:pPr>
            <a:endParaRPr kumimoji="0" lang="kk-KZ" sz="1600" b="1" i="0" u="none" strike="noStrike" kern="1200" cap="none" spc="0" normalizeH="0" baseline="0" noProof="0" dirty="0" smtClean="0">
              <a:ln>
                <a:noFill/>
              </a:ln>
              <a:solidFill>
                <a:schemeClr val="tx1"/>
              </a:solidFill>
              <a:effectLst/>
              <a:uLnTx/>
              <a:uFillTx/>
              <a:latin typeface="+mn-lt"/>
              <a:ea typeface="+mn-ea"/>
              <a:cs typeface="+mn-cs"/>
            </a:endParaRPr>
          </a:p>
          <a:p>
            <a:pPr marL="411480" marR="0" lvl="0" indent="-265176" algn="l" defTabSz="914400" rtl="0" eaLnBrk="1" fontAlgn="auto" latinLnBrk="0" hangingPunct="1">
              <a:lnSpc>
                <a:spcPct val="100000"/>
              </a:lnSpc>
              <a:spcBef>
                <a:spcPts val="250"/>
              </a:spcBef>
              <a:spcAft>
                <a:spcPts val="0"/>
              </a:spcAft>
              <a:buClr>
                <a:schemeClr val="accent1"/>
              </a:buClr>
              <a:buSzPct val="80000"/>
              <a:buFont typeface="Wingdings" pitchFamily="2" charset="2"/>
              <a:buNone/>
              <a:tabLst/>
              <a:defRPr/>
            </a:pPr>
            <a:r>
              <a:rPr kumimoji="0" lang="kk-KZ" sz="1600" b="0" i="0" u="none" strike="noStrike" kern="1200" cap="none" spc="0" normalizeH="0" baseline="0" noProof="0" dirty="0" smtClean="0">
                <a:ln>
                  <a:noFill/>
                </a:ln>
                <a:solidFill>
                  <a:schemeClr val="tx1"/>
                </a:solidFill>
                <a:effectLst/>
                <a:uLnTx/>
                <a:uFillTx/>
                <a:latin typeface="+mn-lt"/>
                <a:ea typeface="+mn-ea"/>
                <a:cs typeface="+mn-cs"/>
              </a:rPr>
              <a:t>                        </a:t>
            </a:r>
            <a:r>
              <a:rPr kumimoji="0" lang="kk-KZ" sz="1600" b="1" i="0" u="none" strike="noStrike" kern="1200" cap="none" spc="0" normalizeH="0" baseline="0" noProof="0" dirty="0" smtClean="0">
                <a:ln>
                  <a:noFill/>
                </a:ln>
                <a:solidFill>
                  <a:schemeClr val="tx1"/>
                </a:solidFill>
                <a:effectLst/>
                <a:uLnTx/>
                <a:uFillTx/>
                <a:latin typeface="+mn-lt"/>
                <a:ea typeface="+mn-ea"/>
                <a:cs typeface="+mn-cs"/>
              </a:rPr>
              <a:t>Мезодерма </a:t>
            </a:r>
            <a:endParaRPr kumimoji="0" lang="ru-RU" sz="1600" b="1"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6" name="Прямая соединительная линия 5"/>
          <p:cNvCxnSpPr/>
          <p:nvPr/>
        </p:nvCxnSpPr>
        <p:spPr>
          <a:xfrm flipH="1">
            <a:off x="5357817" y="4336281"/>
            <a:ext cx="964441" cy="30716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6322258" y="4336281"/>
            <a:ext cx="714380" cy="290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H="1">
            <a:off x="6320670" y="4357694"/>
            <a:ext cx="1588" cy="871506"/>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5" descr="Иерархия стволовых клеток."/>
          <p:cNvPicPr>
            <a:picLocks noChangeAspect="1" noChangeArrowheads="1"/>
          </p:cNvPicPr>
          <p:nvPr/>
        </p:nvPicPr>
        <p:blipFill>
          <a:blip r:embed="rId2"/>
          <a:srcRect/>
          <a:stretch>
            <a:fillRect/>
          </a:stretch>
        </p:blipFill>
        <p:spPr>
          <a:xfrm>
            <a:off x="-1119676" y="908720"/>
            <a:ext cx="5060358" cy="6240566"/>
          </a:xfrm>
          <a:prstGeom prst="rect">
            <a:avLst/>
          </a:prstGeom>
          <a:solidFill>
            <a:schemeClr val="tx1"/>
          </a:solidFill>
        </p:spPr>
      </p:pic>
      <p:cxnSp>
        <p:nvCxnSpPr>
          <p:cNvPr id="15" name="Прямая со стрелкой 14"/>
          <p:cNvCxnSpPr/>
          <p:nvPr/>
        </p:nvCxnSpPr>
        <p:spPr>
          <a:xfrm>
            <a:off x="5357817" y="1857364"/>
            <a:ext cx="726351"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H="1">
            <a:off x="6571470" y="1714488"/>
            <a:ext cx="643736"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6289700" y="2636912"/>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6289700" y="3778723"/>
            <a:ext cx="0" cy="3628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404664"/>
            <a:ext cx="8678198" cy="6264696"/>
          </a:xfrm>
        </p:spPr>
        <p:txBody>
          <a:bodyPr>
            <a:noAutofit/>
          </a:bodyPr>
          <a:lstStyle/>
          <a:p>
            <a:pPr algn="just">
              <a:lnSpc>
                <a:spcPct val="80000"/>
              </a:lnSpc>
              <a:buNone/>
            </a:pPr>
            <a:r>
              <a:rPr lang="kk-KZ" b="1" dirty="0" smtClean="0">
                <a:solidFill>
                  <a:srgbClr val="002060"/>
                </a:solidFill>
                <a:latin typeface="Times New Roman" pitchFamily="18" charset="0"/>
                <a:cs typeface="Times New Roman" pitchFamily="18" charset="0"/>
              </a:rPr>
              <a:t>        </a:t>
            </a:r>
            <a:r>
              <a:rPr lang="kk-KZ" sz="2700" b="1" dirty="0" smtClean="0">
                <a:solidFill>
                  <a:srgbClr val="002060"/>
                </a:solidFill>
                <a:latin typeface="Times New Roman" pitchFamily="18" charset="0"/>
                <a:cs typeface="Times New Roman" pitchFamily="18" charset="0"/>
              </a:rPr>
              <a:t>Адам ағзасы мен тіндеріндегі бағаналы жасушаларды айқындау әр түрлі зерттеме жасау арқылы </a:t>
            </a:r>
            <a:r>
              <a:rPr lang="ru-RU" sz="2700" b="1" dirty="0" err="1" smtClean="0">
                <a:solidFill>
                  <a:srgbClr val="002060"/>
                </a:solidFill>
                <a:latin typeface="Times New Roman" pitchFamily="18" charset="0"/>
                <a:cs typeface="Times New Roman" pitchFamily="18" charset="0"/>
              </a:rPr>
              <a:t>(ұрықтан және ұрықтың тінінен,кіндік</a:t>
            </a:r>
            <a:r>
              <a:rPr lang="ru-RU" sz="2700" b="1" dirty="0" smtClean="0">
                <a:solidFill>
                  <a:srgbClr val="002060"/>
                </a:solidFill>
                <a:latin typeface="Times New Roman" pitchFamily="18" charset="0"/>
                <a:cs typeface="Times New Roman" pitchFamily="18" charset="0"/>
              </a:rPr>
              <a:t> </a:t>
            </a:r>
            <a:r>
              <a:rPr lang="ru-RU" sz="2700" b="1" dirty="0" err="1" smtClean="0">
                <a:solidFill>
                  <a:srgbClr val="002060"/>
                </a:solidFill>
                <a:latin typeface="Times New Roman" pitchFamily="18" charset="0"/>
                <a:cs typeface="Times New Roman" pitchFamily="18" charset="0"/>
              </a:rPr>
              <a:t>және адамның қанынан</a:t>
            </a:r>
            <a:r>
              <a:rPr lang="ru-RU" sz="2700" b="1" dirty="0" smtClean="0">
                <a:solidFill>
                  <a:srgbClr val="002060"/>
                </a:solidFill>
                <a:latin typeface="Times New Roman" pitchFamily="18" charset="0"/>
                <a:cs typeface="Times New Roman" pitchFamily="18" charset="0"/>
              </a:rPr>
              <a:t>)</a:t>
            </a:r>
            <a:r>
              <a:rPr lang="kk-KZ" sz="2700" b="1" dirty="0" smtClean="0">
                <a:solidFill>
                  <a:srgbClr val="002060"/>
                </a:solidFill>
                <a:latin typeface="Times New Roman" pitchFamily="18" charset="0"/>
                <a:cs typeface="Times New Roman" pitchFamily="18" charset="0"/>
              </a:rPr>
              <a:t>ғалымдар медицинада қолдануды қолға алды.</a:t>
            </a:r>
          </a:p>
          <a:p>
            <a:pPr algn="just">
              <a:lnSpc>
                <a:spcPct val="80000"/>
              </a:lnSpc>
              <a:buNone/>
            </a:pPr>
            <a:r>
              <a:rPr lang="kk-KZ" sz="2700" b="1" dirty="0" smtClean="0">
                <a:solidFill>
                  <a:srgbClr val="002060"/>
                </a:solidFill>
                <a:latin typeface="Times New Roman" pitchFamily="18" charset="0"/>
                <a:cs typeface="Times New Roman" pitchFamily="18" charset="0"/>
              </a:rPr>
              <a:t>        Гемопоэтикалық бағаналы жасушалар кіндік қанынан алынады. Жаңа туған баланың сүйек кемігінде </a:t>
            </a:r>
            <a:r>
              <a:rPr lang="ru-RU" sz="2700" b="1" dirty="0" smtClean="0">
                <a:solidFill>
                  <a:srgbClr val="002060"/>
                </a:solidFill>
                <a:latin typeface="Times New Roman" pitchFamily="18" charset="0"/>
                <a:cs typeface="Times New Roman" pitchFamily="18" charset="0"/>
              </a:rPr>
              <a:t>10000</a:t>
            </a:r>
            <a:r>
              <a:rPr lang="en-US" sz="2700" b="1" dirty="0" smtClean="0">
                <a:solidFill>
                  <a:srgbClr val="002060"/>
                </a:solidFill>
                <a:latin typeface="Times New Roman" pitchFamily="18" charset="0"/>
                <a:cs typeface="Times New Roman" pitchFamily="18" charset="0"/>
              </a:rPr>
              <a:t> </a:t>
            </a:r>
            <a:r>
              <a:rPr lang="kk-KZ" sz="2700" b="1" dirty="0" smtClean="0">
                <a:solidFill>
                  <a:srgbClr val="002060"/>
                </a:solidFill>
                <a:latin typeface="Times New Roman" pitchFamily="18" charset="0"/>
                <a:cs typeface="Times New Roman" pitchFamily="18" charset="0"/>
              </a:rPr>
              <a:t>қан жасайтын бағаналы жасушаға бір стромалық жасуша сай келеді.Жас өспірім балада ендеше </a:t>
            </a:r>
            <a:r>
              <a:rPr lang="en-US" sz="2700" b="1" dirty="0" smtClean="0">
                <a:solidFill>
                  <a:srgbClr val="002060"/>
                </a:solidFill>
                <a:latin typeface="Times New Roman" pitchFamily="18" charset="0"/>
                <a:cs typeface="Times New Roman" pitchFamily="18" charset="0"/>
              </a:rPr>
              <a:t>10</a:t>
            </a:r>
            <a:r>
              <a:rPr lang="kk-KZ" sz="2700" b="1" dirty="0" smtClean="0">
                <a:solidFill>
                  <a:srgbClr val="002060"/>
                </a:solidFill>
                <a:latin typeface="Times New Roman" pitchFamily="18" charset="0"/>
                <a:cs typeface="Times New Roman" pitchFamily="18" charset="0"/>
              </a:rPr>
              <a:t> есеге азаяды. </a:t>
            </a:r>
            <a:r>
              <a:rPr lang="ru-RU" sz="2700" b="1" dirty="0" smtClean="0">
                <a:solidFill>
                  <a:srgbClr val="002060"/>
                </a:solidFill>
                <a:latin typeface="Times New Roman" pitchFamily="18" charset="0"/>
                <a:cs typeface="Times New Roman" pitchFamily="18" charset="0"/>
              </a:rPr>
              <a:t>50</a:t>
            </a:r>
            <a:r>
              <a:rPr lang="kk-KZ" sz="2700" b="1" dirty="0" smtClean="0">
                <a:solidFill>
                  <a:srgbClr val="002060"/>
                </a:solidFill>
                <a:latin typeface="Times New Roman" pitchFamily="18" charset="0"/>
                <a:cs typeface="Times New Roman" pitchFamily="18" charset="0"/>
              </a:rPr>
              <a:t> жасқа келген адамда жарты миллион бағаналы жасушаға бір ғана стромалық жасуша келеді,ал </a:t>
            </a:r>
            <a:r>
              <a:rPr lang="ru-RU" sz="2700" b="1" dirty="0" smtClean="0">
                <a:solidFill>
                  <a:srgbClr val="002060"/>
                </a:solidFill>
                <a:latin typeface="Times New Roman" pitchFamily="18" charset="0"/>
                <a:cs typeface="Times New Roman" pitchFamily="18" charset="0"/>
              </a:rPr>
              <a:t>70</a:t>
            </a:r>
            <a:r>
              <a:rPr lang="kk-KZ" sz="2700" b="1" dirty="0" smtClean="0">
                <a:solidFill>
                  <a:srgbClr val="002060"/>
                </a:solidFill>
                <a:latin typeface="Times New Roman" pitchFamily="18" charset="0"/>
                <a:cs typeface="Times New Roman" pitchFamily="18" charset="0"/>
              </a:rPr>
              <a:t> жаста оның саны миллионға біреу ғана болады.Сондықтан да сүйек кемігіне жасушаларды алу жас кезде ғана жүргізіледі.</a:t>
            </a:r>
            <a:endParaRPr lang="ru-RU" sz="2700" b="1" dirty="0">
              <a:solidFill>
                <a:srgbClr val="002060"/>
              </a:solidFill>
            </a:endParaRPr>
          </a:p>
        </p:txBody>
      </p:sp>
    </p:spTree>
  </p:cSld>
  <p:clrMapOvr>
    <a:masterClrMapping/>
  </p:clrMapOvr>
  <p:transition spd="med">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576" y="764704"/>
            <a:ext cx="8229600" cy="4389120"/>
          </a:xfrm>
        </p:spPr>
        <p:txBody>
          <a:bodyPr>
            <a:normAutofit/>
          </a:bodyPr>
          <a:lstStyle/>
          <a:p>
            <a:pPr>
              <a:buNone/>
            </a:pPr>
            <a:r>
              <a:rPr lang="kk-KZ" sz="3200" b="1" i="1" dirty="0" smtClean="0">
                <a:solidFill>
                  <a:schemeClr val="tx2">
                    <a:satMod val="200000"/>
                  </a:schemeClr>
                </a:solidFill>
              </a:rPr>
              <a:t>  Бағаналы жасушаларды өсіру</a:t>
            </a:r>
            <a:endParaRPr lang="ru-RU" sz="3200" b="1" dirty="0"/>
          </a:p>
        </p:txBody>
      </p:sp>
      <p:pic>
        <p:nvPicPr>
          <p:cNvPr id="5" name="Picture 6" descr="5bdea6cd82"/>
          <p:cNvPicPr>
            <a:picLocks noGrp="1" noChangeAspect="1" noChangeArrowheads="1"/>
          </p:cNvPicPr>
          <p:nvPr/>
        </p:nvPicPr>
        <p:blipFill>
          <a:blip r:embed="rId2" cstate="print"/>
          <a:srcRect/>
          <a:stretch>
            <a:fillRect/>
          </a:stretch>
        </p:blipFill>
        <p:spPr bwMode="auto">
          <a:xfrm>
            <a:off x="467544" y="1467768"/>
            <a:ext cx="8207375" cy="4579963"/>
          </a:xfrm>
          <a:prstGeom prst="rect">
            <a:avLst/>
          </a:prstGeom>
          <a:noFill/>
          <a:ln w="9525">
            <a:noFill/>
            <a:miter lim="800000"/>
            <a:headEnd/>
            <a:tailEnd/>
          </a:ln>
          <a:effectLst/>
        </p:spPr>
      </p:pic>
    </p:spTree>
  </p:cSld>
  <p:clrMapOvr>
    <a:masterClrMapping/>
  </p:clrMapOvr>
  <p:transition spd="med">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4"/>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spd="med">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530352"/>
            <a:ext cx="8572560" cy="5756168"/>
          </a:xfrm>
        </p:spPr>
        <p:txBody>
          <a:bodyPr>
            <a:normAutofit fontScale="92500" lnSpcReduction="10000"/>
          </a:bodyPr>
          <a:lstStyle/>
          <a:p>
            <a:pPr marL="0" indent="0" algn="ctr">
              <a:buNone/>
              <a:defRPr/>
            </a:pPr>
            <a:r>
              <a:rPr lang="kk-KZ" sz="2400" b="1" i="1" dirty="0" smtClean="0">
                <a:solidFill>
                  <a:srgbClr val="FF0000"/>
                </a:solidFill>
                <a:latin typeface="Times New Roman" panose="02020603050405020304" pitchFamily="18" charset="0"/>
                <a:cs typeface="Times New Roman" panose="02020603050405020304" pitchFamily="18" charset="0"/>
              </a:rPr>
              <a:t>Жасушалық технологиялардың </a:t>
            </a:r>
            <a:r>
              <a:rPr lang="en-US" sz="2400" b="1" i="1" dirty="0" smtClean="0">
                <a:solidFill>
                  <a:srgbClr val="FF0000"/>
                </a:solidFill>
                <a:latin typeface="Times New Roman" panose="02020603050405020304" pitchFamily="18" charset="0"/>
                <a:cs typeface="Times New Roman" panose="02020603050405020304" pitchFamily="18" charset="0"/>
              </a:rPr>
              <a:t>“</a:t>
            </a:r>
            <a:r>
              <a:rPr lang="kk-KZ" sz="2400" b="1" i="1" dirty="0" smtClean="0">
                <a:solidFill>
                  <a:srgbClr val="FF0000"/>
                </a:solidFill>
                <a:latin typeface="Times New Roman" panose="02020603050405020304" pitchFamily="18" charset="0"/>
                <a:cs typeface="Times New Roman" panose="02020603050405020304" pitchFamily="18" charset="0"/>
              </a:rPr>
              <a:t>артықшылықтары</a:t>
            </a:r>
            <a:r>
              <a:rPr lang="en-US" sz="2400" b="1" i="1" dirty="0" smtClean="0">
                <a:solidFill>
                  <a:srgbClr val="FF0000"/>
                </a:solidFill>
                <a:latin typeface="Times New Roman" panose="02020603050405020304" pitchFamily="18" charset="0"/>
                <a:cs typeface="Times New Roman" panose="02020603050405020304" pitchFamily="18" charset="0"/>
              </a:rPr>
              <a:t>”</a:t>
            </a:r>
            <a:r>
              <a:rPr lang="kk-KZ" sz="2400" b="1" i="1" dirty="0" smtClean="0">
                <a:solidFill>
                  <a:srgbClr val="FF0000"/>
                </a:solidFill>
                <a:latin typeface="Times New Roman" panose="02020603050405020304" pitchFamily="18" charset="0"/>
                <a:cs typeface="Times New Roman" panose="02020603050405020304" pitchFamily="18" charset="0"/>
              </a:rPr>
              <a:t> және </a:t>
            </a:r>
            <a:r>
              <a:rPr lang="en-US" sz="2400" b="1" i="1" dirty="0" smtClean="0">
                <a:solidFill>
                  <a:srgbClr val="FF0000"/>
                </a:solidFill>
                <a:latin typeface="Times New Roman" panose="02020603050405020304" pitchFamily="18" charset="0"/>
                <a:cs typeface="Times New Roman" panose="02020603050405020304" pitchFamily="18" charset="0"/>
              </a:rPr>
              <a:t>“</a:t>
            </a:r>
            <a:r>
              <a:rPr lang="kk-KZ" sz="2400" b="1" i="1" dirty="0" smtClean="0">
                <a:solidFill>
                  <a:srgbClr val="FF0000"/>
                </a:solidFill>
                <a:latin typeface="Times New Roman" panose="02020603050405020304" pitchFamily="18" charset="0"/>
                <a:cs typeface="Times New Roman" panose="02020603050405020304" pitchFamily="18" charset="0"/>
              </a:rPr>
              <a:t>кемшіліктері</a:t>
            </a:r>
            <a:r>
              <a:rPr lang="en-US" sz="2400" b="1" dirty="0" smtClean="0">
                <a:solidFill>
                  <a:srgbClr val="FF0000"/>
                </a:solidFill>
                <a:latin typeface="Times New Roman" panose="02020603050405020304" pitchFamily="18" charset="0"/>
                <a:cs typeface="Times New Roman" panose="02020603050405020304" pitchFamily="18" charset="0"/>
              </a:rPr>
              <a:t>”</a:t>
            </a:r>
            <a:endParaRPr lang="ru-RU" sz="2400" b="1" dirty="0" smtClean="0">
              <a:solidFill>
                <a:srgbClr val="FF0000"/>
              </a:solidFill>
              <a:latin typeface="Times New Roman" panose="02020603050405020304" pitchFamily="18" charset="0"/>
              <a:cs typeface="Times New Roman" panose="02020603050405020304" pitchFamily="18" charset="0"/>
            </a:endParaRPr>
          </a:p>
          <a:p>
            <a:pPr algn="just">
              <a:buNone/>
            </a:pPr>
            <a:r>
              <a:rPr lang="kk-KZ" sz="3200" b="1" dirty="0" smtClean="0">
                <a:solidFill>
                  <a:srgbClr val="FF0000"/>
                </a:solidFill>
                <a:latin typeface="Times New Roman" pitchFamily="18" charset="0"/>
                <a:cs typeface="Times New Roman" pitchFamily="18" charset="0"/>
              </a:rPr>
              <a:t>                      </a:t>
            </a:r>
            <a:r>
              <a:rPr lang="kk-KZ" sz="3600" b="1" dirty="0" smtClean="0">
                <a:solidFill>
                  <a:srgbClr val="FF0000"/>
                </a:solidFill>
                <a:latin typeface="Times New Roman" pitchFamily="18" charset="0"/>
                <a:cs typeface="Times New Roman" pitchFamily="18" charset="0"/>
              </a:rPr>
              <a:t>Артықшылықтары :</a:t>
            </a:r>
            <a:endParaRPr lang="kk-KZ" sz="3200" b="1" dirty="0" smtClean="0">
              <a:solidFill>
                <a:srgbClr val="FF0000"/>
              </a:solidFill>
              <a:latin typeface="Times New Roman" pitchFamily="18" charset="0"/>
              <a:cs typeface="Times New Roman" pitchFamily="18" charset="0"/>
            </a:endParaRPr>
          </a:p>
          <a:p>
            <a:pPr algn="just">
              <a:buNone/>
            </a:pPr>
            <a:endParaRPr lang="kk-KZ" sz="2400" b="1" dirty="0" smtClean="0">
              <a:solidFill>
                <a:srgbClr val="333399"/>
              </a:solidFill>
              <a:latin typeface="Times New Roman" pitchFamily="18" charset="0"/>
              <a:cs typeface="Times New Roman" pitchFamily="18" charset="0"/>
            </a:endParaRPr>
          </a:p>
          <a:p>
            <a:pPr algn="just">
              <a:buNone/>
            </a:pPr>
            <a:r>
              <a:rPr lang="kk-KZ" sz="2400" b="1" dirty="0" smtClean="0">
                <a:solidFill>
                  <a:srgbClr val="333399"/>
                </a:solidFill>
                <a:latin typeface="Times New Roman" pitchFamily="18" charset="0"/>
                <a:cs typeface="Times New Roman" pitchFamily="18" charset="0"/>
              </a:rPr>
              <a:t>        Бағаналы жасушалар арқылы бүкіл органды  қалпына келтіруге болады. Күйік, ісік жерлерді бағаналы жасушалар қалпына келтіріп оны жаңарта алады.  Бағаналы жасушалар арқылы тері, шаш, ішкі органдарды, сүйек, тіс,  секілді мүшелерді өсіруге болады.  Бұл қасиет  бағаналы жасушаларды басқа жасушалардан ерекшелендіреді.   Бағаналы жасушалардың тағы бір қасиеті регенерацияға  қабілеттілігі.  Адамда жасушалар  бағаналы жасушаларға  айнала алмайды. Егер бағаналы жасушалардың дедифференциациясы    механизімі анықталатын болса адамда өзінің шеткі мүшелерін қайтадан өсіре алады. Қол, аяқ одан басқа ішкі мүшелер- өкпе, бауыр, бүйрек, қан тамырлары, т.б.</a:t>
            </a:r>
            <a:endParaRPr lang="kk-KZ" sz="2400" dirty="0" smtClean="0">
              <a:solidFill>
                <a:schemeClr val="tx2">
                  <a:satMod val="200000"/>
                </a:schemeClr>
              </a:solidFill>
            </a:endParaRPr>
          </a:p>
          <a:p>
            <a:pPr algn="just">
              <a:buNone/>
            </a:pPr>
            <a:endParaRPr lang="ru-RU" dirty="0">
              <a:solidFill>
                <a:srgbClr val="002060"/>
              </a:solidFill>
            </a:endParaRPr>
          </a:p>
        </p:txBody>
      </p:sp>
    </p:spTree>
  </p:cSld>
  <p:clrMapOvr>
    <a:masterClrMapping/>
  </p:clrMapOvr>
  <p:transition spd="med">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327540"/>
          </a:xfrm>
        </p:spPr>
        <p:txBody>
          <a:bodyPr/>
          <a:lstStyle/>
          <a:p>
            <a:pPr marL="0" indent="0" algn="just">
              <a:buNone/>
              <a:defRPr/>
            </a:pPr>
            <a:r>
              <a:rPr lang="kk-KZ" sz="2400" b="1" i="1" dirty="0" smtClean="0">
                <a:solidFill>
                  <a:schemeClr val="accent2">
                    <a:lumMod val="50000"/>
                  </a:schemeClr>
                </a:solidFill>
                <a:effectLst>
                  <a:outerShdw blurRad="38100" dist="38100" dir="2700000" algn="tl">
                    <a:srgbClr val="000000">
                      <a:alpha val="43137"/>
                    </a:srgbClr>
                  </a:outerShdw>
                </a:effectLst>
              </a:rPr>
              <a:t>                    </a:t>
            </a:r>
            <a:r>
              <a:rPr lang="kk-KZ" sz="3200" b="1"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Кемшіліктері:</a:t>
            </a:r>
            <a:endParaRPr lang="kk-KZ" sz="2400" b="1"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defRPr/>
            </a:pPr>
            <a:endParaRPr lang="kk-KZ" sz="2400" b="1"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11480" algn="just">
              <a:buFont typeface="Arial" pitchFamily="34" charset="0"/>
              <a:buChar char="•"/>
              <a:defRPr/>
            </a:pPr>
            <a:r>
              <a:rPr lang="kk-KZ" b="1" i="1" dirty="0" smtClean="0">
                <a:solidFill>
                  <a:srgbClr val="333399"/>
                </a:solidFill>
                <a:effectLst>
                  <a:outerShdw blurRad="38100" dist="38100" dir="2700000" algn="tl">
                    <a:srgbClr val="000000">
                      <a:alpha val="43137"/>
                    </a:srgbClr>
                  </a:outerShdw>
                </a:effectLst>
                <a:latin typeface="Times New Roman" pitchFamily="18" charset="0"/>
                <a:cs typeface="Times New Roman" pitchFamily="18" charset="0"/>
              </a:rPr>
              <a:t>Бағаналы жасушаларды 9-12 апталық ұрықтан алуға болады</a:t>
            </a:r>
          </a:p>
          <a:p>
            <a:pPr marL="411480" algn="just">
              <a:buFont typeface="Arial" pitchFamily="34" charset="0"/>
              <a:buChar char="•"/>
              <a:defRPr/>
            </a:pPr>
            <a:r>
              <a:rPr lang="kk-KZ" b="1" i="1" dirty="0" smtClean="0">
                <a:solidFill>
                  <a:srgbClr val="333399"/>
                </a:solidFill>
                <a:effectLst>
                  <a:outerShdw blurRad="38100" dist="38100" dir="2700000" algn="tl">
                    <a:srgbClr val="000000">
                      <a:alpha val="43137"/>
                    </a:srgbClr>
                  </a:outerShdw>
                </a:effectLst>
                <a:latin typeface="Times New Roman" pitchFamily="18" charset="0"/>
                <a:cs typeface="Times New Roman" pitchFamily="18" charset="0"/>
              </a:rPr>
              <a:t>Б.Ж-ды жұқпалы аурулар</a:t>
            </a:r>
            <a:r>
              <a:rPr lang="en-US" b="1" i="1" dirty="0" smtClean="0">
                <a:solidFill>
                  <a:srgbClr val="333399"/>
                </a:solidFill>
                <a:effectLst>
                  <a:outerShdw blurRad="38100" dist="38100" dir="2700000" algn="tl">
                    <a:srgbClr val="000000">
                      <a:alpha val="43137"/>
                    </a:srgbClr>
                  </a:outerShdw>
                </a:effectLst>
                <a:latin typeface="Times New Roman" pitchFamily="18" charset="0"/>
                <a:cs typeface="Times New Roman" pitchFamily="18" charset="0"/>
              </a:rPr>
              <a:t>,</a:t>
            </a:r>
            <a:r>
              <a:rPr lang="kk-KZ" b="1" i="1" dirty="0" smtClean="0">
                <a:solidFill>
                  <a:srgbClr val="333399"/>
                </a:solidFill>
                <a:effectLst>
                  <a:outerShdw blurRad="38100" dist="38100" dir="2700000" algn="tl">
                    <a:srgbClr val="000000">
                      <a:alpha val="43137"/>
                    </a:srgbClr>
                  </a:outerShdw>
                </a:effectLst>
                <a:latin typeface="Times New Roman" pitchFamily="18" charset="0"/>
                <a:cs typeface="Times New Roman" pitchFamily="18" charset="0"/>
              </a:rPr>
              <a:t> герпес</a:t>
            </a:r>
            <a:r>
              <a:rPr lang="en-US" b="1" i="1" dirty="0" smtClean="0">
                <a:solidFill>
                  <a:srgbClr val="333399"/>
                </a:solidFill>
                <a:effectLst>
                  <a:outerShdw blurRad="38100" dist="38100" dir="2700000" algn="tl">
                    <a:srgbClr val="000000">
                      <a:alpha val="43137"/>
                    </a:srgbClr>
                  </a:outerShdw>
                </a:effectLst>
                <a:latin typeface="Times New Roman" pitchFamily="18" charset="0"/>
                <a:cs typeface="Times New Roman" pitchFamily="18" charset="0"/>
              </a:rPr>
              <a:t>,</a:t>
            </a:r>
            <a:r>
              <a:rPr lang="kk-KZ" b="1" i="1" dirty="0" smtClean="0">
                <a:solidFill>
                  <a:srgbClr val="333399"/>
                </a:solidFill>
                <a:effectLst>
                  <a:outerShdw blurRad="38100" dist="38100" dir="2700000" algn="tl">
                    <a:srgbClr val="000000">
                      <a:alpha val="43137"/>
                    </a:srgbClr>
                  </a:outerShdw>
                </a:effectLst>
                <a:latin typeface="Times New Roman" pitchFamily="18" charset="0"/>
                <a:cs typeface="Times New Roman" pitchFamily="18" charset="0"/>
              </a:rPr>
              <a:t> гепатит</a:t>
            </a:r>
            <a:r>
              <a:rPr lang="en-US" b="1" i="1" dirty="0" smtClean="0">
                <a:solidFill>
                  <a:srgbClr val="333399"/>
                </a:solidFill>
                <a:effectLst>
                  <a:outerShdw blurRad="38100" dist="38100" dir="2700000" algn="tl">
                    <a:srgbClr val="000000">
                      <a:alpha val="43137"/>
                    </a:srgbClr>
                  </a:outerShdw>
                </a:effectLst>
                <a:latin typeface="Times New Roman" pitchFamily="18" charset="0"/>
                <a:cs typeface="Times New Roman" pitchFamily="18" charset="0"/>
              </a:rPr>
              <a:t>,</a:t>
            </a:r>
            <a:r>
              <a:rPr lang="kk-KZ" b="1" i="1" dirty="0" smtClean="0">
                <a:solidFill>
                  <a:srgbClr val="333399"/>
                </a:solidFill>
                <a:effectLst>
                  <a:outerShdw blurRad="38100" dist="38100" dir="2700000" algn="tl">
                    <a:srgbClr val="000000">
                      <a:alpha val="43137"/>
                    </a:srgbClr>
                  </a:outerShdw>
                </a:effectLst>
                <a:latin typeface="Times New Roman" pitchFamily="18" charset="0"/>
                <a:cs typeface="Times New Roman" pitchFamily="18" charset="0"/>
              </a:rPr>
              <a:t> иммуножетіспеушілік сияқты вирустарга мұқият тексеру керек</a:t>
            </a:r>
            <a:r>
              <a:rPr lang="en-US" b="1" i="1" dirty="0" smtClean="0">
                <a:solidFill>
                  <a:srgbClr val="333399"/>
                </a:solidFill>
                <a:effectLst>
                  <a:outerShdw blurRad="38100" dist="38100" dir="2700000" algn="tl">
                    <a:srgbClr val="000000">
                      <a:alpha val="43137"/>
                    </a:srgbClr>
                  </a:outerShdw>
                </a:effectLst>
                <a:latin typeface="Times New Roman" pitchFamily="18" charset="0"/>
                <a:cs typeface="Times New Roman" pitchFamily="18" charset="0"/>
              </a:rPr>
              <a:t>.</a:t>
            </a:r>
          </a:p>
          <a:p>
            <a:pPr marL="411480" algn="just">
              <a:buFont typeface="Arial" pitchFamily="34" charset="0"/>
              <a:buChar char="•"/>
              <a:defRPr/>
            </a:pPr>
            <a:r>
              <a:rPr lang="kk-KZ" b="1" i="1" dirty="0" smtClean="0">
                <a:solidFill>
                  <a:srgbClr val="333399"/>
                </a:solidFill>
                <a:effectLst>
                  <a:outerShdw blurRad="38100" dist="38100" dir="2700000" algn="tl">
                    <a:srgbClr val="000000">
                      <a:alpha val="43137"/>
                    </a:srgbClr>
                  </a:outerShdw>
                </a:effectLst>
                <a:latin typeface="Times New Roman" pitchFamily="18" charset="0"/>
                <a:cs typeface="Times New Roman" pitchFamily="18" charset="0"/>
              </a:rPr>
              <a:t>Б.Ж. дұрыс ендірілмеген жағдайда, олар ісік жасушаларына айналуы мүмкін.</a:t>
            </a:r>
            <a:endParaRPr lang="ru-RU" dirty="0">
              <a:latin typeface="Times New Roman" panose="02020603050405020304" pitchFamily="18" charset="0"/>
              <a:cs typeface="Times New Roman" panose="02020603050405020304" pitchFamily="18" charset="0"/>
            </a:endParaRPr>
          </a:p>
        </p:txBody>
      </p:sp>
    </p:spTree>
  </p:cSld>
  <p:clrMapOvr>
    <a:masterClrMapping/>
  </p:clrMapOvr>
  <p:transition spd="med">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332656"/>
            <a:ext cx="8229600" cy="4389120"/>
          </a:xfrm>
        </p:spPr>
        <p:txBody>
          <a:bodyPr/>
          <a:lstStyle/>
          <a:p>
            <a:pPr algn="ctr">
              <a:buNone/>
            </a:pPr>
            <a:r>
              <a:rPr lang="kk-KZ" b="1" dirty="0" smtClean="0">
                <a:solidFill>
                  <a:schemeClr val="accent2">
                    <a:lumMod val="50000"/>
                  </a:schemeClr>
                </a:solidFill>
              </a:rPr>
              <a:t>    Бағаналы жасушалардың клиника    практикасында қолданылуы</a:t>
            </a:r>
          </a:p>
          <a:p>
            <a:pPr>
              <a:buNone/>
            </a:pPr>
            <a:endParaRPr lang="ru-RU" dirty="0"/>
          </a:p>
        </p:txBody>
      </p:sp>
      <p:pic>
        <p:nvPicPr>
          <p:cNvPr id="4" name="Объект 4"/>
          <p:cNvPicPr>
            <a:picLocks noChangeAspect="1"/>
          </p:cNvPicPr>
          <p:nvPr/>
        </p:nvPicPr>
        <p:blipFill>
          <a:blip r:embed="rId2"/>
          <a:srcRect/>
          <a:stretch>
            <a:fillRect/>
          </a:stretch>
        </p:blipFill>
        <p:spPr>
          <a:xfrm>
            <a:off x="757637" y="1772816"/>
            <a:ext cx="3532183" cy="4229116"/>
          </a:xfrm>
          <a:prstGeom prst="rect">
            <a:avLst/>
          </a:prstGeom>
        </p:spPr>
      </p:pic>
      <p:sp>
        <p:nvSpPr>
          <p:cNvPr id="5" name="Прямоугольник 4"/>
          <p:cNvSpPr/>
          <p:nvPr/>
        </p:nvSpPr>
        <p:spPr>
          <a:xfrm>
            <a:off x="4788024" y="1571612"/>
            <a:ext cx="3888432" cy="4154984"/>
          </a:xfrm>
          <a:prstGeom prst="rect">
            <a:avLst/>
          </a:prstGeom>
        </p:spPr>
        <p:txBody>
          <a:bodyPr wrap="square">
            <a:spAutoFit/>
          </a:bodyPr>
          <a:lstStyle/>
          <a:p>
            <a:pPr algn="just">
              <a:defRPr/>
            </a:pPr>
            <a:r>
              <a:rPr lang="kk-KZ" sz="2400" b="1" dirty="0" smtClean="0">
                <a:solidFill>
                  <a:srgbClr val="333399"/>
                </a:solidFill>
                <a:latin typeface="Times New Roman" pitchFamily="18" charset="0"/>
                <a:cs typeface="Times New Roman" pitchFamily="18" charset="0"/>
              </a:rPr>
              <a:t>     Миокард инфарктінен кейін жүректе тыртық қалады,ал тыртық айналасында кардиомиоциттердің өлімі басталады.Ол жүрек жетіспеушілігіне алып келеді.Емдеу,бағаналы жасушаларының жүрек бұлшықетіне енгізу арқылы жүргізіледі.</a:t>
            </a:r>
            <a:endParaRPr lang="ru-RU" b="1" dirty="0">
              <a:solidFill>
                <a:srgbClr val="333399"/>
              </a:solidFill>
              <a:latin typeface="Times New Roman" pitchFamily="18" charset="0"/>
              <a:cs typeface="Times New Roman" pitchFamily="18" charset="0"/>
            </a:endParaRPr>
          </a:p>
        </p:txBody>
      </p:sp>
    </p:spTree>
  </p:cSld>
  <p:clrMapOvr>
    <a:masterClrMapping/>
  </p:clrMapOvr>
  <p:transition spd="med">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kk-KZ" dirty="0" smtClean="0"/>
              <a:t> </a:t>
            </a:r>
            <a:endParaRPr lang="ru-RU" dirty="0"/>
          </a:p>
        </p:txBody>
      </p:sp>
      <p:sp>
        <p:nvSpPr>
          <p:cNvPr id="4" name="Прямоугольник 3"/>
          <p:cNvSpPr/>
          <p:nvPr/>
        </p:nvSpPr>
        <p:spPr>
          <a:xfrm>
            <a:off x="571472" y="500042"/>
            <a:ext cx="8001056" cy="5201424"/>
          </a:xfrm>
          <a:prstGeom prst="rect">
            <a:avLst/>
          </a:prstGeom>
        </p:spPr>
        <p:txBody>
          <a:bodyPr wrap="square">
            <a:spAutoFit/>
          </a:bodyPr>
          <a:lstStyle/>
          <a:p>
            <a:endParaRPr lang="kk-KZ" sz="2400" b="1" i="1" dirty="0" smtClean="0">
              <a:solidFill>
                <a:schemeClr val="accent2">
                  <a:lumMod val="50000"/>
                </a:schemeClr>
              </a:solidFill>
            </a:endParaRPr>
          </a:p>
          <a:p>
            <a:pPr algn="ctr"/>
            <a:r>
              <a:rPr lang="kk-KZ" sz="2800" b="1" i="1" dirty="0" smtClean="0">
                <a:solidFill>
                  <a:schemeClr val="accent2">
                    <a:lumMod val="50000"/>
                  </a:schemeClr>
                </a:solidFill>
              </a:rPr>
              <a:t>    Бағаналы жасушалар көптеген ауруларды емдеуде қолданылады</a:t>
            </a:r>
          </a:p>
          <a:p>
            <a:endParaRPr lang="kk-KZ" sz="2800" dirty="0" smtClean="0">
              <a:solidFill>
                <a:srgbClr val="FF0066"/>
              </a:solidFill>
            </a:endParaRPr>
          </a:p>
          <a:p>
            <a:pPr>
              <a:buFont typeface="Arial" pitchFamily="34" charset="0"/>
              <a:buChar char="•"/>
            </a:pPr>
            <a:r>
              <a:rPr lang="kk-KZ" sz="2800" b="1" dirty="0" smtClean="0">
                <a:solidFill>
                  <a:srgbClr val="333399"/>
                </a:solidFill>
              </a:rPr>
              <a:t>Қант диабеті.</a:t>
            </a:r>
          </a:p>
          <a:p>
            <a:pPr>
              <a:buFont typeface="Arial" pitchFamily="34" charset="0"/>
              <a:buChar char="•"/>
            </a:pPr>
            <a:r>
              <a:rPr lang="kk-KZ" sz="2800" b="1" dirty="0" smtClean="0">
                <a:solidFill>
                  <a:srgbClr val="333399"/>
                </a:solidFill>
              </a:rPr>
              <a:t>Альцгеймер ауруы</a:t>
            </a:r>
          </a:p>
          <a:p>
            <a:pPr>
              <a:buFont typeface="Arial" pitchFamily="34" charset="0"/>
              <a:buChar char="•"/>
            </a:pPr>
            <a:r>
              <a:rPr lang="kk-KZ" sz="2800" b="1" dirty="0" smtClean="0">
                <a:solidFill>
                  <a:srgbClr val="333399"/>
                </a:solidFill>
              </a:rPr>
              <a:t>Артериалдық гипертензия</a:t>
            </a:r>
          </a:p>
          <a:p>
            <a:pPr>
              <a:buFont typeface="Arial" pitchFamily="34" charset="0"/>
              <a:buChar char="•"/>
            </a:pPr>
            <a:r>
              <a:rPr lang="kk-KZ" sz="2800" b="1" dirty="0" smtClean="0">
                <a:solidFill>
                  <a:srgbClr val="333399"/>
                </a:solidFill>
              </a:rPr>
              <a:t>Амиотрофикалық склероз</a:t>
            </a:r>
          </a:p>
          <a:p>
            <a:pPr>
              <a:buFont typeface="Arial" pitchFamily="34" charset="0"/>
              <a:buChar char="•"/>
            </a:pPr>
            <a:r>
              <a:rPr lang="kk-KZ" sz="2800" b="1" dirty="0" smtClean="0">
                <a:solidFill>
                  <a:srgbClr val="333399"/>
                </a:solidFill>
              </a:rPr>
              <a:t>Бауыр аурулары.</a:t>
            </a:r>
          </a:p>
          <a:p>
            <a:pPr>
              <a:buFont typeface="Arial" pitchFamily="34" charset="0"/>
              <a:buChar char="•"/>
            </a:pPr>
            <a:r>
              <a:rPr lang="kk-KZ" sz="2800" b="1" dirty="0" smtClean="0">
                <a:solidFill>
                  <a:srgbClr val="333399"/>
                </a:solidFill>
              </a:rPr>
              <a:t>Асқазан-ішек жолдарының зақымданған жасушаларын қалпына келтіруде.</a:t>
            </a:r>
          </a:p>
        </p:txBody>
      </p:sp>
    </p:spTree>
  </p:cSld>
  <p:clrMapOvr>
    <a:masterClrMapping/>
  </p:clrMapOvr>
  <p:transition spd="med">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428604"/>
            <a:ext cx="8183880" cy="5286412"/>
          </a:xfrm>
        </p:spPr>
        <p:txBody>
          <a:bodyPr>
            <a:normAutofit fontScale="70000" lnSpcReduction="20000"/>
          </a:bodyPr>
          <a:lstStyle/>
          <a:p>
            <a:pPr algn="ctr">
              <a:buNone/>
            </a:pPr>
            <a:r>
              <a:rPr lang="kk-KZ" sz="4600" b="1" i="1" dirty="0" smtClean="0">
                <a:solidFill>
                  <a:srgbClr val="333399"/>
                </a:solidFill>
                <a:latin typeface="Times New Roman" pitchFamily="18" charset="0"/>
                <a:cs typeface="Times New Roman" pitchFamily="18" charset="0"/>
              </a:rPr>
              <a:t>Бағаналы жасушалармен емдеуде </a:t>
            </a:r>
            <a:r>
              <a:rPr lang="kk-KZ" sz="4600" b="1" i="1" smtClean="0">
                <a:solidFill>
                  <a:srgbClr val="333399"/>
                </a:solidFill>
                <a:latin typeface="Times New Roman" pitchFamily="18" charset="0"/>
                <a:cs typeface="Times New Roman" pitchFamily="18" charset="0"/>
              </a:rPr>
              <a:t>туатын қиыншылықтар:</a:t>
            </a:r>
            <a:endParaRPr lang="kk-KZ" sz="4600" b="1" dirty="0" smtClean="0">
              <a:solidFill>
                <a:srgbClr val="333399"/>
              </a:solidFill>
              <a:latin typeface="Times New Roman" pitchFamily="18" charset="0"/>
              <a:cs typeface="Times New Roman" pitchFamily="18" charset="0"/>
            </a:endParaRPr>
          </a:p>
          <a:p>
            <a:pPr algn="ctr">
              <a:buNone/>
            </a:pPr>
            <a:r>
              <a:rPr lang="kk-KZ" b="1" dirty="0" smtClean="0">
                <a:latin typeface="Times New Roman" pitchFamily="18" charset="0"/>
                <a:cs typeface="Times New Roman" pitchFamily="18" charset="0"/>
              </a:rPr>
              <a:t>   </a:t>
            </a:r>
          </a:p>
          <a:p>
            <a:pPr>
              <a:buNone/>
            </a:pPr>
            <a:r>
              <a:rPr lang="kk-KZ" sz="3600" b="1" dirty="0" smtClean="0">
                <a:latin typeface="Times New Roman" pitchFamily="18" charset="0"/>
                <a:cs typeface="Times New Roman" pitchFamily="18" charset="0"/>
              </a:rPr>
              <a:t>       Біріншіден, организмге бағаналы жасушаларды ендіретін кезде организімде бағаналы жасушаларға қарсы иммундық реакция жүреді. Иммундық реакцияны басу үшін әр түрлі препараттар ендіреді бұл организмнің зат алмасуын бұзады Адамның шашы түседі, т.б. құбылыстар байқалады. Екіншіден, бағаналы жасушалармен емдеу кезінде техниканың соңғы үлгілерін қажет етеді. Одан басқа сол мамандыққа маманданған кадрлар тапшы. Үшіншіден, бағаналы жасушалар жаңа ғылым саласы болғандықтан толық зерттелмеген. Кейбір оқиғаларда бағаналы жасушалармен емдеген кезде ісік аурулары туралы баяндалады.     </a:t>
            </a:r>
            <a:endParaRPr lang="ru-RU" sz="3600" b="1" dirty="0" smtClean="0">
              <a:latin typeface="Times New Roman" pitchFamily="18" charset="0"/>
              <a:cs typeface="Times New Roman" pitchFamily="18" charset="0"/>
            </a:endParaRPr>
          </a:p>
          <a:p>
            <a:endParaRPr lang="ru-RU" sz="3600" dirty="0"/>
          </a:p>
        </p:txBody>
      </p:sp>
    </p:spTree>
    <p:extLst>
      <p:ext uri="{BB962C8B-B14F-4D97-AF65-F5344CB8AC3E}">
        <p14:creationId xmlns:p14="http://schemas.microsoft.com/office/powerpoint/2010/main" val="2443370166"/>
      </p:ext>
    </p:extLst>
  </p:cSld>
  <p:clrMapOvr>
    <a:masterClrMapping/>
  </p:clrMapOvr>
  <p:transition spd="med">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684730"/>
          </a:xfrm>
        </p:spPr>
        <p:txBody>
          <a:bodyPr>
            <a:normAutofit fontScale="92500" lnSpcReduction="10000"/>
          </a:bodyPr>
          <a:lstStyle/>
          <a:p>
            <a:pPr marL="0" indent="0" algn="just">
              <a:lnSpc>
                <a:spcPct val="90000"/>
              </a:lnSpc>
              <a:buNone/>
              <a:defRPr/>
            </a:pPr>
            <a:r>
              <a:rPr lang="kk-KZ" sz="3900" b="1" i="1" dirty="0" smtClean="0">
                <a:solidFill>
                  <a:schemeClr val="accent2">
                    <a:lumMod val="50000"/>
                  </a:schemeClr>
                </a:solidFill>
                <a:latin typeface="Arial" charset="0"/>
              </a:rPr>
              <a:t>              </a:t>
            </a:r>
            <a:r>
              <a:rPr lang="kk-KZ" sz="3900" b="1" i="1" dirty="0" smtClean="0">
                <a:solidFill>
                  <a:schemeClr val="accent2">
                    <a:lumMod val="50000"/>
                  </a:schemeClr>
                </a:solidFill>
                <a:latin typeface="Times New Roman" panose="02020603050405020304" pitchFamily="18" charset="0"/>
                <a:cs typeface="Times New Roman" panose="02020603050405020304" pitchFamily="18" charset="0"/>
              </a:rPr>
              <a:t>Қорытынды:</a:t>
            </a:r>
          </a:p>
          <a:p>
            <a:pPr marL="0" indent="0" algn="just">
              <a:lnSpc>
                <a:spcPct val="90000"/>
              </a:lnSpc>
              <a:buNone/>
              <a:defRPr/>
            </a:pPr>
            <a:endParaRPr lang="kk-KZ" sz="3900" dirty="0" smtClean="0">
              <a:solidFill>
                <a:schemeClr val="accent2">
                  <a:lumMod val="50000"/>
                </a:schemeClr>
              </a:solidFill>
              <a:latin typeface="Times New Roman" panose="02020603050405020304" pitchFamily="18" charset="0"/>
              <a:cs typeface="Times New Roman" panose="02020603050405020304" pitchFamily="18" charset="0"/>
            </a:endParaRPr>
          </a:p>
          <a:p>
            <a:pPr marL="0" indent="0" algn="just">
              <a:lnSpc>
                <a:spcPct val="90000"/>
              </a:lnSpc>
              <a:buNone/>
              <a:defRPr/>
            </a:pPr>
            <a:r>
              <a:rPr lang="kk-KZ" b="1" dirty="0" smtClean="0">
                <a:solidFill>
                  <a:srgbClr val="002060"/>
                </a:solidFill>
                <a:latin typeface="Times New Roman" panose="02020603050405020304" pitchFamily="18" charset="0"/>
                <a:cs typeface="Times New Roman" panose="02020603050405020304" pitchFamily="18" charset="0"/>
              </a:rPr>
              <a:t>   Ғалымдар бағаналы жасушаларды әртүрлі ауруларды емдеу үшін қолданып жатыр.  Жақында дәрігерлер бағаналы жасушалардан сау тістерді өсіруге дайын екендерін хабарлады. Мүмкін жақында олардан тіпті нейрондарды өсірер, бірақ бұл метаморфоза әлі пробиркалық жетістік қана.</a:t>
            </a:r>
          </a:p>
          <a:p>
            <a:pPr marL="0" indent="0" algn="just">
              <a:lnSpc>
                <a:spcPct val="90000"/>
              </a:lnSpc>
              <a:buNone/>
              <a:defRPr/>
            </a:pPr>
            <a:r>
              <a:rPr lang="kk-KZ" b="1" dirty="0" smtClean="0">
                <a:solidFill>
                  <a:srgbClr val="002060"/>
                </a:solidFill>
                <a:latin typeface="Times New Roman" panose="02020603050405020304" pitchFamily="18" charset="0"/>
                <a:cs typeface="Times New Roman" panose="02020603050405020304" pitchFamily="18" charset="0"/>
              </a:rPr>
              <a:t>   Бағаналы жасушалар бауыр жасушаларына айнала алады. Бауыр зақымданған жағдайда, жаңа бауыр жасушалары (гепатоциттер</a:t>
            </a:r>
            <a:r>
              <a:rPr lang="ru-RU" b="1" dirty="0" smtClean="0">
                <a:solidFill>
                  <a:srgbClr val="002060"/>
                </a:solidFill>
                <a:latin typeface="Times New Roman" panose="02020603050405020304" pitchFamily="18" charset="0"/>
                <a:cs typeface="Times New Roman" panose="02020603050405020304" pitchFamily="18" charset="0"/>
              </a:rPr>
              <a:t>) </a:t>
            </a:r>
            <a:r>
              <a:rPr lang="ru-RU" b="1" dirty="0" err="1" smtClean="0">
                <a:solidFill>
                  <a:srgbClr val="002060"/>
                </a:solidFill>
                <a:latin typeface="Times New Roman" panose="02020603050405020304" pitchFamily="18" charset="0"/>
                <a:cs typeface="Times New Roman" panose="02020603050405020304" pitchFamily="18" charset="0"/>
              </a:rPr>
              <a:t>донорлы</a:t>
            </a:r>
            <a:r>
              <a:rPr lang="kk-KZ" b="1" dirty="0" smtClean="0">
                <a:solidFill>
                  <a:srgbClr val="002060"/>
                </a:solidFill>
                <a:latin typeface="Times New Roman" panose="02020603050405020304" pitchFamily="18" charset="0"/>
                <a:cs typeface="Times New Roman" panose="02020603050405020304" pitchFamily="18" charset="0"/>
              </a:rPr>
              <a:t>қ сүйек кемігінен алынған бағаналы жасушалардан өсіріледі</a:t>
            </a:r>
          </a:p>
          <a:p>
            <a:pPr marL="0" indent="0" algn="just">
              <a:lnSpc>
                <a:spcPct val="90000"/>
              </a:lnSpc>
              <a:buNone/>
              <a:defRPr/>
            </a:pPr>
            <a:r>
              <a:rPr lang="kk-KZ" b="1" dirty="0" smtClean="0">
                <a:solidFill>
                  <a:srgbClr val="002060"/>
                </a:solidFill>
                <a:latin typeface="Times New Roman" panose="02020603050405020304" pitchFamily="18" charset="0"/>
                <a:cs typeface="Times New Roman" panose="02020603050405020304" pitchFamily="18" charset="0"/>
              </a:rPr>
              <a:t>Бағаналы жасушалардың медицинада алатын орны ерекше.Оларды зерттеу, әлі алда көптеген аурулардың алдын алу және емдеуде болашағы зор екеніне ғалымдар сенім артып отыр.</a:t>
            </a:r>
            <a:endParaRPr lang="ru-RU" b="1" dirty="0" smtClean="0">
              <a:solidFill>
                <a:srgbClr val="002060"/>
              </a:solidFill>
              <a:effectLst>
                <a:outerShdw blurRad="38100" dist="38100" dir="2700000" algn="tl">
                  <a:srgbClr val="FFCC00"/>
                </a:outerShdw>
              </a:effectLst>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Tree>
  </p:cSld>
  <p:clrMapOvr>
    <a:masterClrMapping/>
  </p:clrMapOvr>
  <p:transition spd="med">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endParaRPr lang="ru-RU" dirty="0"/>
          </a:p>
        </p:txBody>
      </p:sp>
      <p:sp>
        <p:nvSpPr>
          <p:cNvPr id="3" name="Объект 2"/>
          <p:cNvSpPr>
            <a:spLocks noGrp="1"/>
          </p:cNvSpPr>
          <p:nvPr>
            <p:ph idx="1"/>
          </p:nvPr>
        </p:nvSpPr>
        <p:spPr>
          <a:xfrm>
            <a:off x="457200" y="260648"/>
            <a:ext cx="8229600" cy="6063952"/>
          </a:xfrm>
        </p:spPr>
        <p:txBody>
          <a:bodyPr>
            <a:normAutofit/>
          </a:bodyPr>
          <a:lstStyle/>
          <a:p>
            <a:pPr algn="ctr"/>
            <a:r>
              <a:rPr lang="ru-RU" sz="3600" dirty="0" err="1">
                <a:latin typeface="Times New Roman" panose="02020603050405020304" pitchFamily="18" charset="0"/>
                <a:cs typeface="Times New Roman" panose="02020603050405020304" pitchFamily="18" charset="0"/>
              </a:rPr>
              <a:t>Бағаналы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жасушалар</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және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олардың</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медициналық</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маңызы</a:t>
            </a: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endParaRPr lang="ru-RU" sz="3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457200" y="1628800"/>
            <a:ext cx="8498561" cy="4881226"/>
          </a:xfrm>
          <a:prstGeom prst="rect">
            <a:avLst/>
          </a:prstGeom>
        </p:spPr>
      </p:pic>
    </p:spTree>
    <p:extLst>
      <p:ext uri="{BB962C8B-B14F-4D97-AF65-F5344CB8AC3E}">
        <p14:creationId xmlns:p14="http://schemas.microsoft.com/office/powerpoint/2010/main" val="2855263812"/>
      </p:ext>
    </p:extLst>
  </p:cSld>
  <p:clrMapOvr>
    <a:masterClrMapping/>
  </p:clrMapOvr>
  <p:transition spd="med">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530352"/>
            <a:ext cx="8501122" cy="5470416"/>
          </a:xfrm>
        </p:spPr>
        <p:txBody>
          <a:bodyPr>
            <a:normAutofit lnSpcReduction="10000"/>
          </a:bodyPr>
          <a:lstStyle/>
          <a:p>
            <a:pPr algn="just">
              <a:buNone/>
            </a:pPr>
            <a:r>
              <a:rPr lang="kk-KZ" sz="3500" b="1" i="1" dirty="0" smtClean="0">
                <a:solidFill>
                  <a:schemeClr val="accent2">
                    <a:lumMod val="50000"/>
                  </a:schemeClr>
                </a:solidFill>
              </a:rPr>
              <a:t>     Қолданылған әдебиеттер</a:t>
            </a:r>
            <a:r>
              <a:rPr lang="ru-RU" sz="3500" b="1" i="1" dirty="0" smtClean="0">
                <a:solidFill>
                  <a:schemeClr val="accent2">
                    <a:lumMod val="50000"/>
                  </a:schemeClr>
                </a:solidFill>
              </a:rPr>
              <a:t>:</a:t>
            </a:r>
            <a:r>
              <a:rPr lang="kk-KZ" sz="3500" b="1" dirty="0" smtClean="0">
                <a:solidFill>
                  <a:schemeClr val="accent2">
                    <a:lumMod val="50000"/>
                  </a:schemeClr>
                </a:solidFill>
              </a:rPr>
              <a:t> </a:t>
            </a:r>
          </a:p>
          <a:p>
            <a:pPr algn="just">
              <a:buNone/>
            </a:pPr>
            <a:endParaRPr lang="kk-KZ" sz="3500" b="1" dirty="0" smtClean="0">
              <a:solidFill>
                <a:schemeClr val="accent2">
                  <a:lumMod val="50000"/>
                </a:schemeClr>
              </a:solidFill>
            </a:endParaRPr>
          </a:p>
          <a:p>
            <a:pPr algn="just">
              <a:buFont typeface="Arial" charset="0"/>
              <a:buChar char="•"/>
            </a:pPr>
            <a:r>
              <a:rPr lang="kk-KZ" sz="2600" b="1" dirty="0" smtClean="0"/>
              <a:t>Пальцева М.А.”Введение в молекулярную медицину”</a:t>
            </a:r>
          </a:p>
          <a:p>
            <a:pPr algn="just">
              <a:buFont typeface="Arial" charset="0"/>
              <a:buChar char="•"/>
            </a:pPr>
            <a:r>
              <a:rPr lang="kk-KZ" sz="2600" b="1" dirty="0" smtClean="0"/>
              <a:t>“Клиническая медицина” </a:t>
            </a:r>
            <a:r>
              <a:rPr lang="ru-RU" sz="2600" b="1" dirty="0" smtClean="0"/>
              <a:t>№ 1 2004г</a:t>
            </a:r>
          </a:p>
          <a:p>
            <a:pPr algn="just">
              <a:buFont typeface="Arial" charset="0"/>
              <a:buChar char="•"/>
            </a:pPr>
            <a:r>
              <a:rPr lang="kk-KZ" sz="2600" b="1" dirty="0" smtClean="0"/>
              <a:t>“Архив патологии” №4 2002г</a:t>
            </a:r>
          </a:p>
          <a:p>
            <a:pPr algn="just">
              <a:buFont typeface="Arial" charset="0"/>
              <a:buChar char="•"/>
            </a:pPr>
            <a:r>
              <a:rPr lang="kk-KZ" sz="2600" b="1" dirty="0" smtClean="0"/>
              <a:t>“Клиническая лабораторная диагностика” №4 2006</a:t>
            </a:r>
          </a:p>
          <a:p>
            <a:pPr algn="just">
              <a:buFont typeface="Arial" charset="0"/>
              <a:buChar char="•"/>
            </a:pPr>
            <a:r>
              <a:rPr lang="kk-KZ" sz="2600" b="1" dirty="0" smtClean="0"/>
              <a:t>“Вестник КазНМУ” №1 2005г</a:t>
            </a:r>
          </a:p>
          <a:p>
            <a:pPr algn="just">
              <a:buFont typeface="Arial" charset="0"/>
              <a:buChar char="•"/>
            </a:pPr>
            <a:r>
              <a:rPr lang="kk-KZ" sz="2600" b="1" dirty="0" smtClean="0"/>
              <a:t>Владимирская Е.В. Румянцева А.Г.” Вопросы гемотологии , онкологии и имунопатологии в педиатрии” № 1 2002г</a:t>
            </a:r>
            <a:endParaRPr lang="ru-RU" sz="2600" b="1" dirty="0" smtClean="0"/>
          </a:p>
          <a:p>
            <a:endParaRPr lang="ru-RU" dirty="0"/>
          </a:p>
        </p:txBody>
      </p:sp>
    </p:spTree>
  </p:cSld>
  <p:clrMapOvr>
    <a:masterClrMapping/>
  </p:clrMapOvr>
  <p:transition spd="med">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613292"/>
          </a:xfrm>
        </p:spPr>
        <p:txBody>
          <a:bodyPr>
            <a:normAutofit/>
          </a:bodyPr>
          <a:lstStyle/>
          <a:p>
            <a:pPr marL="609600" indent="-609600">
              <a:buNone/>
              <a:defRPr/>
            </a:pPr>
            <a:r>
              <a:rPr lang="kk-KZ" i="1" dirty="0" smtClean="0">
                <a:solidFill>
                  <a:schemeClr val="tx2">
                    <a:satMod val="200000"/>
                  </a:schemeClr>
                </a:solidFill>
                <a:latin typeface="Arial" charset="0"/>
              </a:rPr>
              <a:t>                        </a:t>
            </a:r>
            <a:r>
              <a:rPr lang="kk-KZ" sz="2400" b="1" i="1" dirty="0" smtClean="0">
                <a:latin typeface="Times New Roman" panose="02020603050405020304" pitchFamily="18" charset="0"/>
                <a:cs typeface="Times New Roman" panose="02020603050405020304" pitchFamily="18" charset="0"/>
              </a:rPr>
              <a:t>Жоспар:</a:t>
            </a:r>
          </a:p>
          <a:p>
            <a:pPr marL="609600" indent="-609600">
              <a:buNone/>
              <a:defRPr/>
            </a:pPr>
            <a:r>
              <a:rPr lang="kk-KZ" sz="2400" b="1" i="1" dirty="0" smtClean="0">
                <a:latin typeface="Times New Roman" panose="02020603050405020304" pitchFamily="18" charset="0"/>
                <a:cs typeface="Times New Roman" panose="02020603050405020304" pitchFamily="18" charset="0"/>
              </a:rPr>
              <a:t>Кіріспе:</a:t>
            </a:r>
          </a:p>
          <a:p>
            <a:pPr marL="609600" indent="-609600">
              <a:buFont typeface="Arial" pitchFamily="34" charset="0"/>
              <a:buChar char="•"/>
              <a:defRPr/>
            </a:pPr>
            <a:r>
              <a:rPr lang="kk-KZ" sz="2400" b="1" i="1" dirty="0" smtClean="0">
                <a:latin typeface="Times New Roman" panose="02020603050405020304" pitchFamily="18" charset="0"/>
                <a:cs typeface="Times New Roman" panose="02020603050405020304" pitchFamily="18" charset="0"/>
              </a:rPr>
              <a:t>Бағаналы  жасушалар жайлы түсінік және зерттелу тарихы.</a:t>
            </a:r>
          </a:p>
          <a:p>
            <a:pPr marL="609600" indent="-609600">
              <a:buNone/>
              <a:defRPr/>
            </a:pPr>
            <a:r>
              <a:rPr lang="kk-KZ" sz="2400" b="1" i="1" dirty="0" smtClean="0">
                <a:latin typeface="Times New Roman" panose="02020603050405020304" pitchFamily="18" charset="0"/>
                <a:cs typeface="Times New Roman" panose="02020603050405020304" pitchFamily="18" charset="0"/>
              </a:rPr>
              <a:t> Негізгі  бөлім:</a:t>
            </a:r>
          </a:p>
          <a:p>
            <a:pPr marL="609600" indent="-609600">
              <a:buFont typeface="Arial" pitchFamily="34" charset="0"/>
              <a:buChar char="•"/>
              <a:defRPr/>
            </a:pPr>
            <a:r>
              <a:rPr lang="kk-KZ" sz="2400" b="1" i="1" dirty="0">
                <a:latin typeface="Times New Roman" panose="02020603050405020304" pitchFamily="18" charset="0"/>
                <a:cs typeface="Times New Roman" panose="02020603050405020304" pitchFamily="18" charset="0"/>
              </a:rPr>
              <a:t>Бағаналы жасушалардың қасиеті.  </a:t>
            </a:r>
            <a:endParaRPr lang="kk-KZ" sz="2400" b="1" i="1" dirty="0" smtClean="0">
              <a:latin typeface="Times New Roman" panose="02020603050405020304" pitchFamily="18" charset="0"/>
              <a:cs typeface="Times New Roman" panose="02020603050405020304" pitchFamily="18" charset="0"/>
            </a:endParaRPr>
          </a:p>
          <a:p>
            <a:pPr marL="609600" indent="-609600">
              <a:buFont typeface="Arial" pitchFamily="34" charset="0"/>
              <a:buChar char="•"/>
              <a:defRPr/>
            </a:pPr>
            <a:r>
              <a:rPr lang="kk-KZ" sz="2400" b="1" i="1" dirty="0" smtClean="0">
                <a:latin typeface="Times New Roman" panose="02020603050405020304" pitchFamily="18" charset="0"/>
                <a:cs typeface="Times New Roman" panose="02020603050405020304" pitchFamily="18" charset="0"/>
              </a:rPr>
              <a:t>Бағаналы  жасушаларды зерттеудің жетістіктері.</a:t>
            </a:r>
          </a:p>
          <a:p>
            <a:pPr marL="609600" indent="-609600">
              <a:buFont typeface="Arial" pitchFamily="34" charset="0"/>
              <a:buChar char="•"/>
              <a:defRPr/>
            </a:pPr>
            <a:r>
              <a:rPr lang="kk-KZ" sz="2400" b="1" i="1" dirty="0" smtClean="0">
                <a:latin typeface="Times New Roman" panose="02020603050405020304" pitchFamily="18" charset="0"/>
                <a:cs typeface="Times New Roman" panose="02020603050405020304" pitchFamily="18" charset="0"/>
              </a:rPr>
              <a:t>Клиникалық медицинада бағаналы жасушаларды қолдану</a:t>
            </a:r>
            <a:r>
              <a:rPr lang="ru-RU" sz="2400" b="1" i="1" dirty="0" smtClean="0">
                <a:latin typeface="Times New Roman" panose="02020603050405020304" pitchFamily="18" charset="0"/>
                <a:cs typeface="Times New Roman" panose="02020603050405020304" pitchFamily="18" charset="0"/>
              </a:rPr>
              <a:t>.</a:t>
            </a:r>
            <a:endParaRPr lang="en-US" sz="2400" b="1" i="1" dirty="0" smtClean="0">
              <a:latin typeface="Times New Roman" panose="02020603050405020304" pitchFamily="18" charset="0"/>
              <a:cs typeface="Times New Roman" panose="02020603050405020304" pitchFamily="18" charset="0"/>
            </a:endParaRPr>
          </a:p>
          <a:p>
            <a:pPr marL="609600" indent="-609600">
              <a:buNone/>
              <a:defRPr/>
            </a:pPr>
            <a:r>
              <a:rPr lang="kk-KZ" sz="2400" b="1" i="1" dirty="0" smtClean="0">
                <a:latin typeface="Times New Roman" panose="02020603050405020304" pitchFamily="18" charset="0"/>
                <a:cs typeface="Times New Roman" panose="02020603050405020304" pitchFamily="18" charset="0"/>
              </a:rPr>
              <a:t>Қорытынды: </a:t>
            </a:r>
          </a:p>
          <a:p>
            <a:pPr marL="609600" indent="-609600">
              <a:buFont typeface="Arial" pitchFamily="34" charset="0"/>
              <a:buChar char="•"/>
              <a:defRPr/>
            </a:pPr>
            <a:r>
              <a:rPr lang="kk-KZ" sz="2400" b="1" i="1" dirty="0" smtClean="0">
                <a:latin typeface="Times New Roman" panose="02020603050405020304" pitchFamily="18" charset="0"/>
                <a:cs typeface="Times New Roman" panose="02020603050405020304" pitchFamily="18" charset="0"/>
              </a:rPr>
              <a:t>Бағаналы жасушалардың медициналық маңызы.</a:t>
            </a:r>
          </a:p>
          <a:p>
            <a:endParaRPr lang="ru-RU" dirty="0"/>
          </a:p>
        </p:txBody>
      </p:sp>
    </p:spTree>
  </p:cSld>
  <p:clrMapOvr>
    <a:masterClrMapping/>
  </p:clrMapOvr>
  <p:transition spd="med">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23528" y="188640"/>
            <a:ext cx="4425134" cy="5830456"/>
          </a:xfrm>
        </p:spPr>
        <p:txBody>
          <a:bodyPr>
            <a:noAutofit/>
          </a:bodyPr>
          <a:lstStyle/>
          <a:p>
            <a:pPr>
              <a:buNone/>
            </a:pPr>
            <a:r>
              <a:rPr lang="kk-KZ" sz="2200" b="1" dirty="0" smtClean="0"/>
              <a:t>   </a:t>
            </a:r>
            <a:r>
              <a:rPr lang="kk-KZ" sz="2200" b="1" dirty="0" smtClean="0">
                <a:solidFill>
                  <a:srgbClr val="002060"/>
                </a:solidFill>
                <a:latin typeface="Times New Roman" pitchFamily="18" charset="0"/>
                <a:cs typeface="Times New Roman" pitchFamily="18" charset="0"/>
              </a:rPr>
              <a:t>Бағаналы </a:t>
            </a:r>
            <a:r>
              <a:rPr lang="kk-KZ" sz="2200" b="1" dirty="0" smtClean="0">
                <a:solidFill>
                  <a:srgbClr val="002060"/>
                </a:solidFill>
                <a:latin typeface="Times New Roman" pitchFamily="18" charset="0"/>
                <a:cs typeface="Times New Roman" pitchFamily="18" charset="0"/>
              </a:rPr>
              <a:t>жасушалар туралы ұғымды тұңғыш рет Ресейде 1909 жылы орыс гистологы А.Максимов енгізген</a:t>
            </a:r>
            <a:r>
              <a:rPr lang="kk-KZ" sz="2200" b="1" dirty="0" smtClean="0">
                <a:solidFill>
                  <a:srgbClr val="002060"/>
                </a:solidFill>
                <a:latin typeface="Times New Roman" pitchFamily="18" charset="0"/>
                <a:cs typeface="Times New Roman" pitchFamily="18" charset="0"/>
              </a:rPr>
              <a:t>. Егер </a:t>
            </a:r>
            <a:r>
              <a:rPr lang="kk-KZ" sz="2200" b="1" dirty="0" smtClean="0">
                <a:solidFill>
                  <a:srgbClr val="002060"/>
                </a:solidFill>
                <a:latin typeface="Times New Roman" pitchFamily="18" charset="0"/>
                <a:cs typeface="Times New Roman" pitchFamily="18" charset="0"/>
              </a:rPr>
              <a:t>әр тәулік сайын қанда бірнеше миллиардтаған жасушалар өлетін болса</a:t>
            </a:r>
            <a:r>
              <a:rPr lang="kk-KZ" sz="2200" b="1" dirty="0" smtClean="0">
                <a:solidFill>
                  <a:srgbClr val="002060"/>
                </a:solidFill>
                <a:latin typeface="Times New Roman" pitchFamily="18" charset="0"/>
                <a:cs typeface="Times New Roman" pitchFamily="18" charset="0"/>
              </a:rPr>
              <a:t>, ал </a:t>
            </a:r>
            <a:r>
              <a:rPr lang="kk-KZ" sz="2200" b="1" dirty="0" smtClean="0">
                <a:solidFill>
                  <a:srgbClr val="002060"/>
                </a:solidFill>
                <a:latin typeface="Times New Roman" pitchFamily="18" charset="0"/>
                <a:cs typeface="Times New Roman" pitchFamily="18" charset="0"/>
              </a:rPr>
              <a:t>оның орнын жаңа эритроциттер, лейкоциттер, лимфоциттер толтырып отыратын болса</a:t>
            </a:r>
            <a:r>
              <a:rPr lang="kk-KZ" sz="2200" b="1" dirty="0" smtClean="0">
                <a:solidFill>
                  <a:srgbClr val="002060"/>
                </a:solidFill>
                <a:latin typeface="Times New Roman" pitchFamily="18" charset="0"/>
                <a:cs typeface="Times New Roman" pitchFamily="18" charset="0"/>
              </a:rPr>
              <a:t>, онда </a:t>
            </a:r>
            <a:r>
              <a:rPr lang="kk-KZ" sz="2200" b="1" dirty="0" smtClean="0">
                <a:solidFill>
                  <a:srgbClr val="002060"/>
                </a:solidFill>
                <a:latin typeface="Times New Roman" pitchFamily="18" charset="0"/>
                <a:cs typeface="Times New Roman" pitchFamily="18" charset="0"/>
              </a:rPr>
              <a:t>Максимов осы қан жасушаларының жаңартылуы басқа қарапайым жасушалардың бөлінуінен бөлек</a:t>
            </a:r>
            <a:r>
              <a:rPr lang="kk-KZ" sz="2200" b="1" dirty="0" smtClean="0">
                <a:solidFill>
                  <a:srgbClr val="002060"/>
                </a:solidFill>
                <a:latin typeface="Times New Roman" pitchFamily="18" charset="0"/>
                <a:cs typeface="Times New Roman" pitchFamily="18" charset="0"/>
              </a:rPr>
              <a:t>, ерекше </a:t>
            </a:r>
            <a:r>
              <a:rPr lang="kk-KZ" sz="2200" b="1" dirty="0" smtClean="0">
                <a:solidFill>
                  <a:srgbClr val="002060"/>
                </a:solidFill>
                <a:latin typeface="Times New Roman" pitchFamily="18" charset="0"/>
                <a:cs typeface="Times New Roman" pitchFamily="18" charset="0"/>
              </a:rPr>
              <a:t>технология екенін түсінді.</a:t>
            </a:r>
            <a:endParaRPr lang="ru-RU" sz="2200" b="1" dirty="0">
              <a:solidFill>
                <a:srgbClr val="002060"/>
              </a:solidFill>
            </a:endParaRPr>
          </a:p>
        </p:txBody>
      </p:sp>
      <p:pic>
        <p:nvPicPr>
          <p:cNvPr id="5" name="Содержимое 4" descr="Рисунок1.jpg"/>
          <p:cNvPicPr>
            <a:picLocks noGrp="1" noChangeAspect="1"/>
          </p:cNvPicPr>
          <p:nvPr>
            <p:ph sz="half" idx="2"/>
          </p:nvPr>
        </p:nvPicPr>
        <p:blipFill>
          <a:blip r:embed="rId2"/>
          <a:stretch>
            <a:fillRect/>
          </a:stretch>
        </p:blipFill>
        <p:spPr>
          <a:xfrm>
            <a:off x="5076056" y="332656"/>
            <a:ext cx="3610744" cy="5995503"/>
          </a:xfrm>
        </p:spPr>
      </p:pic>
    </p:spTree>
  </p:cSld>
  <p:clrMapOvr>
    <a:masterClrMapping/>
  </p:clrMapOvr>
  <p:transition spd="med">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84" y="530352"/>
            <a:ext cx="8972584" cy="5827606"/>
          </a:xfrm>
        </p:spPr>
        <p:txBody>
          <a:bodyPr>
            <a:normAutofit/>
          </a:bodyPr>
          <a:lstStyle/>
          <a:p>
            <a:pPr marL="609600" indent="-609600" algn="just">
              <a:lnSpc>
                <a:spcPct val="90000"/>
              </a:lnSpc>
              <a:buNone/>
              <a:defRPr/>
            </a:pPr>
            <a:r>
              <a:rPr lang="kk-KZ" sz="3600" b="1" i="1" dirty="0" smtClean="0">
                <a:effectLst>
                  <a:outerShdw blurRad="38100" dist="38100" dir="2700000" algn="tl">
                    <a:srgbClr val="FFFFFF"/>
                  </a:outerShdw>
                </a:effectLst>
                <a:latin typeface="Times New Roman" pitchFamily="18" charset="0"/>
                <a:cs typeface="Times New Roman" pitchFamily="18" charset="0"/>
              </a:rPr>
              <a:t>               Бағаналы жасушалар </a:t>
            </a:r>
            <a:r>
              <a:rPr lang="ru-RU" sz="3200" dirty="0" smtClean="0">
                <a:effectLst>
                  <a:outerShdw blurRad="38100" dist="38100" dir="2700000" algn="tl">
                    <a:srgbClr val="FFCC00"/>
                  </a:outerShdw>
                </a:effectLst>
                <a:latin typeface="Times New Roman" pitchFamily="18" charset="0"/>
                <a:cs typeface="Times New Roman" pitchFamily="18" charset="0"/>
              </a:rPr>
              <a:t>- </a:t>
            </a:r>
            <a:r>
              <a:rPr lang="kk-KZ" sz="3200" dirty="0" smtClean="0">
                <a:effectLst>
                  <a:outerShdw blurRad="38100" dist="38100" dir="2700000" algn="tl">
                    <a:srgbClr val="FFCC00"/>
                  </a:outerShdw>
                </a:effectLst>
                <a:latin typeface="Times New Roman" pitchFamily="18" charset="0"/>
                <a:cs typeface="Times New Roman" pitchFamily="18" charset="0"/>
              </a:rPr>
              <a:t>арнайы жасушадағы өзін-өзі жаңартатын және  дами алатын жетілмеген жасуша</a:t>
            </a:r>
            <a:r>
              <a:rPr lang="kk-KZ" sz="3200" dirty="0" smtClean="0">
                <a:effectLst>
                  <a:outerShdw blurRad="38100" dist="38100" dir="2700000" algn="tl">
                    <a:srgbClr val="FFCC00"/>
                  </a:outerShdw>
                </a:effectLst>
                <a:latin typeface="Times New Roman" pitchFamily="18" charset="0"/>
                <a:cs typeface="Times New Roman" pitchFamily="18" charset="0"/>
              </a:rPr>
              <a:t>. Бағаналы </a:t>
            </a:r>
            <a:r>
              <a:rPr lang="kk-KZ" sz="3200" dirty="0" smtClean="0">
                <a:effectLst>
                  <a:outerShdw blurRad="38100" dist="38100" dir="2700000" algn="tl">
                    <a:srgbClr val="FFCC00"/>
                  </a:outerShdw>
                </a:effectLst>
                <a:latin typeface="Times New Roman" pitchFamily="18" charset="0"/>
                <a:cs typeface="Times New Roman" pitchFamily="18" charset="0"/>
              </a:rPr>
              <a:t>жасушалар дөңгелек пішінді, ядросы мембранамен қапталған, ядросы мен цитоплазмасының қатынасы өте жоғары, хроматиндері диффузды орналасқан жасушалар.  Өзін - өзі жаңартуға өте қабілетті кішкене ғана </a:t>
            </a:r>
            <a:r>
              <a:rPr lang="ru-RU" sz="3200" dirty="0" err="1" smtClean="0">
                <a:effectLst>
                  <a:outerShdw blurRad="38100" dist="38100" dir="2700000" algn="tl">
                    <a:srgbClr val="FFCC00"/>
                  </a:outerShdw>
                </a:effectLst>
                <a:latin typeface="Times New Roman" pitchFamily="18" charset="0"/>
                <a:cs typeface="Times New Roman" pitchFamily="18" charset="0"/>
              </a:rPr>
              <a:t>«мәңгі </a:t>
            </a:r>
            <a:r>
              <a:rPr lang="ru-RU" sz="3200" dirty="0" smtClean="0">
                <a:effectLst>
                  <a:outerShdw blurRad="38100" dist="38100" dir="2700000" algn="tl">
                    <a:srgbClr val="FFCC00"/>
                  </a:outerShdw>
                </a:effectLst>
                <a:latin typeface="Times New Roman" pitchFamily="18" charset="0"/>
                <a:cs typeface="Times New Roman" pitchFamily="18" charset="0"/>
              </a:rPr>
              <a:t>механизм» </a:t>
            </a:r>
            <a:r>
              <a:rPr lang="ru-RU" sz="3200" dirty="0" err="1" smtClean="0">
                <a:effectLst>
                  <a:outerShdw blurRad="38100" dist="38100" dir="2700000" algn="tl">
                    <a:srgbClr val="FFCC00"/>
                  </a:outerShdw>
                </a:effectLst>
                <a:latin typeface="Times New Roman" pitchFamily="18" charset="0"/>
                <a:cs typeface="Times New Roman" pitchFamily="18" charset="0"/>
              </a:rPr>
              <a:t>адамның туылған сәтінен бастап</a:t>
            </a:r>
            <a:r>
              <a:rPr lang="ru-RU" sz="3200" dirty="0" smtClean="0">
                <a:effectLst>
                  <a:outerShdw blurRad="38100" dist="38100" dir="2700000" algn="tl">
                    <a:srgbClr val="FFCC00"/>
                  </a:outerShdw>
                </a:effectLst>
                <a:latin typeface="Times New Roman" pitchFamily="18" charset="0"/>
                <a:cs typeface="Times New Roman" pitchFamily="18" charset="0"/>
              </a:rPr>
              <a:t> </a:t>
            </a:r>
            <a:r>
              <a:rPr lang="ru-RU" sz="3200" dirty="0" err="1" smtClean="0">
                <a:effectLst>
                  <a:outerShdw blurRad="38100" dist="38100" dir="2700000" algn="tl">
                    <a:srgbClr val="FFCC00"/>
                  </a:outerShdw>
                </a:effectLst>
                <a:latin typeface="Times New Roman" pitchFamily="18" charset="0"/>
                <a:cs typeface="Times New Roman" pitchFamily="18" charset="0"/>
              </a:rPr>
              <a:t>қалпына келтіруге</a:t>
            </a:r>
            <a:r>
              <a:rPr lang="ru-RU" sz="3200" dirty="0" smtClean="0">
                <a:effectLst>
                  <a:outerShdw blurRad="38100" dist="38100" dir="2700000" algn="tl">
                    <a:srgbClr val="FFCC00"/>
                  </a:outerShdw>
                </a:effectLst>
                <a:latin typeface="Times New Roman" pitchFamily="18" charset="0"/>
                <a:cs typeface="Times New Roman" pitchFamily="18" charset="0"/>
              </a:rPr>
              <a:t> </a:t>
            </a:r>
            <a:r>
              <a:rPr lang="ru-RU" sz="3200" dirty="0" err="1" smtClean="0">
                <a:effectLst>
                  <a:outerShdw blurRad="38100" dist="38100" dir="2700000" algn="tl">
                    <a:srgbClr val="FFCC00"/>
                  </a:outerShdw>
                </a:effectLst>
                <a:latin typeface="Times New Roman" pitchFamily="18" charset="0"/>
                <a:cs typeface="Times New Roman" pitchFamily="18" charset="0"/>
              </a:rPr>
              <a:t>қабілетті</a:t>
            </a:r>
            <a:r>
              <a:rPr lang="ru-RU" sz="3200" dirty="0" smtClean="0">
                <a:effectLst>
                  <a:outerShdw blurRad="38100" dist="38100" dir="2700000" algn="tl">
                    <a:srgbClr val="FFCC00"/>
                  </a:outerShdw>
                </a:effectLst>
                <a:latin typeface="Times New Roman" pitchFamily="18" charset="0"/>
                <a:cs typeface="Times New Roman" pitchFamily="18" charset="0"/>
              </a:rPr>
              <a:t>,</a:t>
            </a:r>
            <a:r>
              <a:rPr lang="ru-RU" sz="3200" dirty="0" err="1" smtClean="0">
                <a:effectLst>
                  <a:outerShdw blurRad="38100" dist="38100" dir="2700000" algn="tl">
                    <a:srgbClr val="FFCC00"/>
                  </a:outerShdw>
                </a:effectLst>
                <a:latin typeface="Times New Roman" pitchFamily="18" charset="0"/>
                <a:cs typeface="Times New Roman" pitchFamily="18" charset="0"/>
              </a:rPr>
              <a:t>және реттеуші</a:t>
            </a:r>
            <a:r>
              <a:rPr lang="ru-RU" sz="3200" dirty="0" smtClean="0">
                <a:effectLst>
                  <a:outerShdw blurRad="38100" dist="38100" dir="2700000" algn="tl">
                    <a:srgbClr val="FFCC00"/>
                  </a:outerShdw>
                </a:effectLst>
                <a:latin typeface="Times New Roman" pitchFamily="18" charset="0"/>
                <a:cs typeface="Times New Roman" pitchFamily="18" charset="0"/>
              </a:rPr>
              <a:t> </a:t>
            </a:r>
            <a:r>
              <a:rPr lang="ru-RU" sz="3200" dirty="0" err="1" smtClean="0">
                <a:effectLst>
                  <a:outerShdw blurRad="38100" dist="38100" dir="2700000" algn="tl">
                    <a:srgbClr val="FFCC00"/>
                  </a:outerShdw>
                </a:effectLst>
                <a:latin typeface="Times New Roman" pitchFamily="18" charset="0"/>
                <a:cs typeface="Times New Roman" pitchFamily="18" charset="0"/>
              </a:rPr>
              <a:t>жүйе болып</a:t>
            </a:r>
            <a:r>
              <a:rPr lang="ru-RU" sz="3200" dirty="0" smtClean="0">
                <a:effectLst>
                  <a:outerShdw blurRad="38100" dist="38100" dir="2700000" algn="tl">
                    <a:srgbClr val="FFCC00"/>
                  </a:outerShdw>
                </a:effectLst>
                <a:latin typeface="Times New Roman" pitchFamily="18" charset="0"/>
                <a:cs typeface="Times New Roman" pitchFamily="18" charset="0"/>
              </a:rPr>
              <a:t> </a:t>
            </a:r>
            <a:r>
              <a:rPr lang="ru-RU" sz="3200" dirty="0" err="1" smtClean="0">
                <a:effectLst>
                  <a:outerShdw blurRad="38100" dist="38100" dir="2700000" algn="tl">
                    <a:srgbClr val="FFCC00"/>
                  </a:outerShdw>
                </a:effectLst>
                <a:latin typeface="Times New Roman" pitchFamily="18" charset="0"/>
                <a:cs typeface="Times New Roman" pitchFamily="18" charset="0"/>
              </a:rPr>
              <a:t>табылады</a:t>
            </a:r>
            <a:r>
              <a:rPr lang="ru-RU" sz="2400" dirty="0" smtClean="0">
                <a:effectLst>
                  <a:outerShdw blurRad="38100" dist="38100" dir="2700000" algn="tl">
                    <a:srgbClr val="FFCC00"/>
                  </a:outerShdw>
                </a:effectLst>
                <a:latin typeface="Times New Roman" pitchFamily="18" charset="0"/>
                <a:cs typeface="Times New Roman" pitchFamily="18" charset="0"/>
              </a:rPr>
              <a:t>.</a:t>
            </a:r>
          </a:p>
        </p:txBody>
      </p:sp>
    </p:spTree>
  </p:cSld>
  <p:clrMapOvr>
    <a:masterClrMapping/>
  </p:clrMapOvr>
  <p:transition spd="med">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88640"/>
            <a:ext cx="8543956" cy="6552728"/>
          </a:xfrm>
        </p:spPr>
        <p:txBody>
          <a:bodyPr>
            <a:normAutofit/>
          </a:bodyPr>
          <a:lstStyle/>
          <a:p>
            <a:pPr marL="411480" algn="ctr">
              <a:buNone/>
              <a:defRPr/>
            </a:pPr>
            <a:r>
              <a:rPr lang="kk-KZ" b="1" dirty="0" smtClean="0">
                <a:solidFill>
                  <a:srgbClr val="FF0000"/>
                </a:solidFill>
              </a:rPr>
              <a:t>      </a:t>
            </a:r>
            <a:r>
              <a:rPr lang="kk-KZ" sz="3500" b="1" i="1" dirty="0" smtClean="0">
                <a:solidFill>
                  <a:srgbClr val="FF0000"/>
                </a:solidFill>
                <a:latin typeface="Times New Roman" pitchFamily="18" charset="0"/>
                <a:cs typeface="Times New Roman" pitchFamily="18" charset="0"/>
              </a:rPr>
              <a:t>Бағаналы жасушалардың ерекшеліктері:</a:t>
            </a:r>
          </a:p>
          <a:p>
            <a:pPr marL="411480" algn="ctr">
              <a:buNone/>
              <a:defRPr/>
            </a:pPr>
            <a:r>
              <a:rPr lang="kk-KZ" sz="3500" b="1" i="1" dirty="0" smtClean="0">
                <a:solidFill>
                  <a:srgbClr val="FF0000"/>
                </a:solidFill>
                <a:latin typeface="Times New Roman" pitchFamily="18" charset="0"/>
                <a:cs typeface="Times New Roman" pitchFamily="18" charset="0"/>
              </a:rPr>
              <a:t> </a:t>
            </a:r>
            <a:endParaRPr lang="kk-KZ" b="1" i="1" dirty="0" smtClean="0">
              <a:solidFill>
                <a:srgbClr val="FF0000"/>
              </a:solidFill>
              <a:latin typeface="Times New Roman" pitchFamily="18" charset="0"/>
              <a:cs typeface="Times New Roman" pitchFamily="18" charset="0"/>
            </a:endParaRPr>
          </a:p>
          <a:p>
            <a:pPr marL="411480">
              <a:buFont typeface="Arial" pitchFamily="34" charset="0"/>
              <a:buChar char="•"/>
              <a:defRPr/>
            </a:pPr>
            <a:r>
              <a:rPr lang="kk-KZ" sz="3000" b="1" i="1" dirty="0" smtClean="0">
                <a:latin typeface="Times New Roman" pitchFamily="18" charset="0"/>
                <a:cs typeface="Times New Roman" pitchFamily="18" charset="0"/>
              </a:rPr>
              <a:t>Бағаналы</a:t>
            </a:r>
            <a:r>
              <a:rPr lang="en-US" sz="3000" b="1" i="1" dirty="0" smtClean="0">
                <a:latin typeface="Times New Roman" pitchFamily="18" charset="0"/>
                <a:cs typeface="Times New Roman" pitchFamily="18" charset="0"/>
              </a:rPr>
              <a:t>  </a:t>
            </a:r>
            <a:r>
              <a:rPr lang="kk-KZ" sz="3000" b="1" i="1" dirty="0" smtClean="0">
                <a:latin typeface="Times New Roman" pitchFamily="18" charset="0"/>
                <a:cs typeface="Times New Roman" pitchFamily="18" charset="0"/>
              </a:rPr>
              <a:t>жасушалардың</a:t>
            </a:r>
            <a:r>
              <a:rPr lang="en-US" sz="3000" b="1" i="1" dirty="0" smtClean="0">
                <a:latin typeface="Times New Roman" pitchFamily="18" charset="0"/>
                <a:cs typeface="Times New Roman" pitchFamily="18" charset="0"/>
              </a:rPr>
              <a:t> </a:t>
            </a:r>
            <a:r>
              <a:rPr lang="kk-KZ" sz="3000" b="1" i="1" dirty="0" smtClean="0">
                <a:latin typeface="Times New Roman" pitchFamily="18" charset="0"/>
                <a:cs typeface="Times New Roman" pitchFamily="18" charset="0"/>
              </a:rPr>
              <a:t>өздігінен бөлінуге қабілеттілігі өте жоғары.</a:t>
            </a:r>
          </a:p>
          <a:p>
            <a:pPr marL="411480">
              <a:buFont typeface="Arial" pitchFamily="34" charset="0"/>
              <a:buChar char="•"/>
              <a:defRPr/>
            </a:pPr>
            <a:r>
              <a:rPr lang="kk-KZ" sz="3000" b="1" i="1" dirty="0" smtClean="0">
                <a:latin typeface="Times New Roman" pitchFamily="18" charset="0"/>
                <a:cs typeface="Times New Roman" pitchFamily="18" charset="0"/>
              </a:rPr>
              <a:t>Олар</a:t>
            </a:r>
            <a:r>
              <a:rPr lang="en-US" sz="3000" b="1" i="1" dirty="0" smtClean="0">
                <a:latin typeface="Times New Roman" pitchFamily="18" charset="0"/>
                <a:cs typeface="Times New Roman" pitchFamily="18" charset="0"/>
              </a:rPr>
              <a:t> </a:t>
            </a:r>
            <a:r>
              <a:rPr lang="kk-KZ" sz="3000" b="1" i="1" dirty="0" smtClean="0">
                <a:latin typeface="Times New Roman" pitchFamily="18" charset="0"/>
                <a:cs typeface="Times New Roman" pitchFamily="18" charset="0"/>
              </a:rPr>
              <a:t>өзі тектес  ұлпалардың құрамына енгенде олармен бітісіп кетуге бейім.</a:t>
            </a:r>
          </a:p>
          <a:p>
            <a:pPr marL="411480">
              <a:buFont typeface="Arial" pitchFamily="34" charset="0"/>
              <a:buChar char="•"/>
              <a:defRPr/>
            </a:pPr>
            <a:r>
              <a:rPr lang="kk-KZ" sz="3000" b="1" i="1" dirty="0" smtClean="0">
                <a:latin typeface="Times New Roman" pitchFamily="18" charset="0"/>
                <a:cs typeface="Times New Roman" pitchFamily="18" charset="0"/>
              </a:rPr>
              <a:t>Арнайы жағдайда бұл жасушалар кез келген жасуша және тін кейпіне айнала алады.</a:t>
            </a:r>
            <a:endParaRPr lang="ru-RU" sz="3000" b="1" i="1" dirty="0" smtClean="0">
              <a:latin typeface="Times New Roman" pitchFamily="18" charset="0"/>
              <a:cs typeface="Times New Roman" pitchFamily="18" charset="0"/>
            </a:endParaRPr>
          </a:p>
          <a:p>
            <a:endParaRPr lang="ru-RU" dirty="0"/>
          </a:p>
        </p:txBody>
      </p:sp>
    </p:spTree>
  </p:cSld>
  <p:clrMapOvr>
    <a:masterClrMapping/>
  </p:clrMapOvr>
  <p:transition spd="med">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rcRect/>
          <a:stretch>
            <a:fillRect/>
          </a:stretch>
        </p:blipFill>
        <p:spPr>
          <a:xfrm>
            <a:off x="500034" y="500042"/>
            <a:ext cx="8072494" cy="5286412"/>
          </a:xfrm>
        </p:spPr>
        <p:style>
          <a:lnRef idx="2">
            <a:schemeClr val="accent1"/>
          </a:lnRef>
          <a:fillRef idx="1">
            <a:schemeClr val="lt1"/>
          </a:fillRef>
          <a:effectRef idx="0">
            <a:schemeClr val="accent1"/>
          </a:effectRef>
          <a:fontRef idx="minor">
            <a:schemeClr val="dk1"/>
          </a:fontRef>
        </p:style>
      </p:pic>
    </p:spTree>
  </p:cSld>
  <p:clrMapOvr>
    <a:masterClrMapping/>
  </p:clrMapOvr>
  <p:transition spd="med">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530352"/>
            <a:ext cx="8858280" cy="4187952"/>
          </a:xfrm>
        </p:spPr>
        <p:txBody>
          <a:bodyPr>
            <a:normAutofit/>
          </a:bodyPr>
          <a:lstStyle/>
          <a:p>
            <a:pPr>
              <a:buNone/>
            </a:pPr>
            <a:r>
              <a:rPr lang="kk-KZ" sz="3200" b="1" dirty="0" smtClean="0">
                <a:solidFill>
                  <a:schemeClr val="tx2">
                    <a:satMod val="200000"/>
                  </a:schemeClr>
                </a:solidFill>
              </a:rPr>
              <a:t>Бағаналы жасушалардың түрлері:</a:t>
            </a:r>
          </a:p>
          <a:p>
            <a:pPr>
              <a:buNone/>
            </a:pPr>
            <a:endParaRPr lang="kk-KZ" sz="3200" b="1" dirty="0" smtClean="0">
              <a:solidFill>
                <a:schemeClr val="tx2">
                  <a:satMod val="200000"/>
                </a:schemeClr>
              </a:solidFill>
            </a:endParaRPr>
          </a:p>
          <a:p>
            <a:pPr>
              <a:buNone/>
            </a:pPr>
            <a:endParaRPr lang="ru-RU" sz="3200" b="1" dirty="0"/>
          </a:p>
        </p:txBody>
      </p:sp>
      <p:sp>
        <p:nvSpPr>
          <p:cNvPr id="4" name="Прямоугольник 3"/>
          <p:cNvSpPr/>
          <p:nvPr/>
        </p:nvSpPr>
        <p:spPr>
          <a:xfrm>
            <a:off x="705266" y="1124744"/>
            <a:ext cx="2166833" cy="1506746"/>
          </a:xfrm>
          <a:prstGeom prst="rect">
            <a:avLst/>
          </a:prstGeom>
          <a:blipFill>
            <a:blip r:embed="rId2">
              <a:extLst/>
            </a:blip>
            <a:srcRect/>
            <a:stretch>
              <a:fillRect l="-11000" r="-1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Прямоугольник 4"/>
          <p:cNvSpPr/>
          <p:nvPr/>
        </p:nvSpPr>
        <p:spPr>
          <a:xfrm>
            <a:off x="714348" y="2780928"/>
            <a:ext cx="2236079" cy="1469996"/>
          </a:xfrm>
          <a:prstGeom prst="rect">
            <a:avLst/>
          </a:prstGeom>
          <a:blipFill>
            <a:blip r:embed="rId3">
              <a:extLst/>
            </a:blip>
            <a:srcRect/>
            <a:stretch>
              <a:fillRect t="-25000" b="-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Прямоугольник 5"/>
          <p:cNvSpPr/>
          <p:nvPr/>
        </p:nvSpPr>
        <p:spPr>
          <a:xfrm>
            <a:off x="669562" y="4365104"/>
            <a:ext cx="2291547" cy="1469996"/>
          </a:xfrm>
          <a:prstGeom prst="rect">
            <a:avLst/>
          </a:prstGeom>
          <a:blipFill>
            <a:blip r:embed="rId4">
              <a:extLst/>
            </a:blip>
            <a:srcRect/>
            <a:stretch>
              <a:fillRect l="-8000" r="-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aphicFrame>
        <p:nvGraphicFramePr>
          <p:cNvPr id="7" name="Схема 6"/>
          <p:cNvGraphicFramePr/>
          <p:nvPr>
            <p:extLst>
              <p:ext uri="{D42A27DB-BD31-4B8C-83A1-F6EECF244321}">
                <p14:modId xmlns:p14="http://schemas.microsoft.com/office/powerpoint/2010/main" val="2452305845"/>
              </p:ext>
            </p:extLst>
          </p:nvPr>
        </p:nvGraphicFramePr>
        <p:xfrm>
          <a:off x="3214678" y="1142984"/>
          <a:ext cx="5429288" cy="50720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med">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9226" y="1357298"/>
            <a:ext cx="4727574" cy="4786346"/>
          </a:xfrm>
        </p:spPr>
        <p:txBody>
          <a:bodyPr>
            <a:normAutofit fontScale="92500"/>
          </a:bodyPr>
          <a:lstStyle/>
          <a:p>
            <a:pPr marL="411480" algn="just">
              <a:lnSpc>
                <a:spcPct val="80000"/>
              </a:lnSpc>
              <a:buNone/>
              <a:defRPr/>
            </a:pPr>
            <a:r>
              <a:rPr lang="ru-RU" b="1" i="1" dirty="0" smtClean="0">
                <a:solidFill>
                  <a:schemeClr val="tx2">
                    <a:lumMod val="50000"/>
                  </a:schemeClr>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Эмбриональды</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Б.Ж.шексіз</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бөліне</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алатын</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қабілеті</a:t>
            </a:r>
            <a:r>
              <a:rPr lang="ru-RU" b="1" dirty="0" smtClean="0">
                <a:solidFill>
                  <a:srgbClr val="002060"/>
                </a:solidFill>
                <a:latin typeface="Times New Roman" pitchFamily="18" charset="0"/>
                <a:cs typeface="Times New Roman" pitchFamily="18" charset="0"/>
              </a:rPr>
              <a:t> бар, </a:t>
            </a:r>
            <a:r>
              <a:rPr lang="ru-RU" b="1" dirty="0" err="1" smtClean="0">
                <a:solidFill>
                  <a:srgbClr val="002060"/>
                </a:solidFill>
                <a:latin typeface="Times New Roman" pitchFamily="18" charset="0"/>
                <a:cs typeface="Times New Roman" pitchFamily="18" charset="0"/>
              </a:rPr>
              <a:t>бластоцистаның</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ішкі</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жасушалық</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массасынан</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тұратын</a:t>
            </a:r>
            <a:r>
              <a:rPr lang="ru-RU" b="1" dirty="0" smtClean="0">
                <a:solidFill>
                  <a:srgbClr val="002060"/>
                </a:solidFill>
                <a:latin typeface="Times New Roman" pitchFamily="18" charset="0"/>
                <a:cs typeface="Times New Roman" pitchFamily="18" charset="0"/>
              </a:rPr>
              <a:t> б.ж. </a:t>
            </a:r>
            <a:r>
              <a:rPr lang="ru-RU" b="1" dirty="0" err="1" smtClean="0">
                <a:solidFill>
                  <a:srgbClr val="002060"/>
                </a:solidFill>
                <a:latin typeface="Times New Roman" pitchFamily="18" charset="0"/>
                <a:cs typeface="Times New Roman" pitchFamily="18" charset="0"/>
              </a:rPr>
              <a:t>бір</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түрі.</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Бұл жасушалар</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ұрықтанғаннан кейін</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пайда</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болатын</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эмбрионның үш қабатын түзуге қатысады.</a:t>
            </a:r>
            <a:r>
              <a:rPr lang="ru-RU" b="1" dirty="0" smtClean="0">
                <a:solidFill>
                  <a:srgbClr val="002060"/>
                </a:solidFill>
                <a:latin typeface="Times New Roman" pitchFamily="18" charset="0"/>
                <a:cs typeface="Times New Roman" pitchFamily="18" charset="0"/>
              </a:rPr>
              <a:t> Ал </a:t>
            </a:r>
            <a:r>
              <a:rPr lang="ru-RU" b="1" dirty="0" err="1" smtClean="0">
                <a:solidFill>
                  <a:srgbClr val="002060"/>
                </a:solidFill>
                <a:latin typeface="Times New Roman" pitchFamily="18" charset="0"/>
                <a:cs typeface="Times New Roman" pitchFamily="18" charset="0"/>
              </a:rPr>
              <a:t>клондау</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кезінде</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ұрықтанған жұмыртқа жасушаның сегіз</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айға дейін</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тұрақты дамуын</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қамтамасыз ете</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отырып</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жасушаның </a:t>
            </a:r>
            <a:r>
              <a:rPr lang="ru-RU" b="1" dirty="0" smtClean="0">
                <a:solidFill>
                  <a:srgbClr val="002060"/>
                </a:solidFill>
                <a:latin typeface="Times New Roman" pitchFamily="18" charset="0"/>
                <a:cs typeface="Times New Roman" pitchFamily="18" charset="0"/>
              </a:rPr>
              <a:t>286 </a:t>
            </a:r>
            <a:r>
              <a:rPr lang="ru-RU" b="1" dirty="0" err="1" smtClean="0">
                <a:solidFill>
                  <a:srgbClr val="002060"/>
                </a:solidFill>
                <a:latin typeface="Times New Roman" pitchFamily="18" charset="0"/>
                <a:cs typeface="Times New Roman" pitchFamily="18" charset="0"/>
              </a:rPr>
              <a:t>бөліну цикліне</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қатысады</a:t>
            </a:r>
            <a:r>
              <a:rPr lang="ru-RU" b="1" dirty="0" smtClean="0">
                <a:solidFill>
                  <a:srgbClr val="002060"/>
                </a:solidFill>
                <a:latin typeface="Times New Roman" pitchFamily="18" charset="0"/>
                <a:cs typeface="Times New Roman" pitchFamily="18" charset="0"/>
              </a:rPr>
              <a:t>.      </a:t>
            </a:r>
          </a:p>
          <a:p>
            <a:pPr marL="411480">
              <a:buFont typeface="Arial" pitchFamily="34" charset="0"/>
              <a:buChar char="•"/>
              <a:defRPr/>
            </a:pPr>
            <a:endParaRPr lang="ru-RU" dirty="0" smtClean="0"/>
          </a:p>
          <a:p>
            <a:endParaRPr lang="ru-RU" dirty="0"/>
          </a:p>
        </p:txBody>
      </p:sp>
      <p:sp>
        <p:nvSpPr>
          <p:cNvPr id="4" name="Прямоугольник 3"/>
          <p:cNvSpPr/>
          <p:nvPr/>
        </p:nvSpPr>
        <p:spPr>
          <a:xfrm>
            <a:off x="500034" y="500042"/>
            <a:ext cx="8143932" cy="523220"/>
          </a:xfrm>
          <a:prstGeom prst="rect">
            <a:avLst/>
          </a:prstGeom>
        </p:spPr>
        <p:txBody>
          <a:bodyPr wrap="square">
            <a:spAutoFit/>
          </a:bodyPr>
          <a:lstStyle/>
          <a:p>
            <a:r>
              <a:rPr lang="ru-RU" sz="2800" b="1" i="1" dirty="0" err="1" smtClean="0">
                <a:solidFill>
                  <a:srgbClr val="333399"/>
                </a:solidFill>
              </a:rPr>
              <a:t>Эмбриональды</a:t>
            </a:r>
            <a:r>
              <a:rPr lang="ru-RU" sz="2800" b="1" i="1" dirty="0" smtClean="0">
                <a:solidFill>
                  <a:srgbClr val="333399"/>
                </a:solidFill>
              </a:rPr>
              <a:t> </a:t>
            </a:r>
            <a:r>
              <a:rPr lang="kk-KZ" sz="2800" b="1" i="1" dirty="0" smtClean="0">
                <a:solidFill>
                  <a:srgbClr val="333399"/>
                </a:solidFill>
              </a:rPr>
              <a:t>бағаналы жасушалар</a:t>
            </a:r>
            <a:endParaRPr lang="ru-RU" sz="2800" dirty="0">
              <a:solidFill>
                <a:srgbClr val="333399"/>
              </a:solidFill>
            </a:endParaRPr>
          </a:p>
        </p:txBody>
      </p:sp>
      <p:pic>
        <p:nvPicPr>
          <p:cNvPr id="5" name="Объект 5"/>
          <p:cNvPicPr>
            <a:picLocks noChangeAspect="1"/>
          </p:cNvPicPr>
          <p:nvPr/>
        </p:nvPicPr>
        <p:blipFill>
          <a:blip r:embed="rId2"/>
          <a:srcRect/>
          <a:stretch>
            <a:fillRect/>
          </a:stretch>
        </p:blipFill>
        <p:spPr>
          <a:xfrm>
            <a:off x="642910" y="1357298"/>
            <a:ext cx="3316316" cy="4357718"/>
          </a:xfrm>
          <a:prstGeom prst="rect">
            <a:avLst/>
          </a:prstGeom>
        </p:spPr>
      </p:pic>
    </p:spTree>
  </p:cSld>
  <p:clrMapOvr>
    <a:masterClrMapping/>
  </p:clrMapOvr>
  <p:transition spd="med">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283</TotalTime>
  <Words>846</Words>
  <Application>Microsoft Office PowerPoint</Application>
  <PresentationFormat>Экран (4:3)</PresentationFormat>
  <Paragraphs>87</Paragraphs>
  <Slides>20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20</vt:i4>
      </vt:variant>
    </vt:vector>
  </HeadingPairs>
  <TitlesOfParts>
    <vt:vector size="27" baseType="lpstr">
      <vt:lpstr>Arial</vt:lpstr>
      <vt:lpstr>Calibri</vt:lpstr>
      <vt:lpstr>Constantia</vt:lpstr>
      <vt:lpstr>Times New Roman</vt:lpstr>
      <vt:lpstr>Wingdings</vt:lpstr>
      <vt:lpstr>Wingdings 2</vt:lpstr>
      <vt:lpstr>Поток</vt:lpstr>
      <vt:lpstr>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 Ж. Асфендияров атындағы Қазақ Ұлттық Медицина Университеті   Молекулалық биология және генетика кафедрасы   Бағаналы жасушалар және олардың медициналық  маңызы</dc:title>
  <dc:creator>Asus</dc:creator>
  <cp:lastModifiedBy>Symbat</cp:lastModifiedBy>
  <cp:revision>30</cp:revision>
  <dcterms:created xsi:type="dcterms:W3CDTF">2015-02-08T15:43:10Z</dcterms:created>
  <dcterms:modified xsi:type="dcterms:W3CDTF">2021-01-25T07:02:59Z</dcterms:modified>
</cp:coreProperties>
</file>